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9709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67116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186373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93421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285387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0F62D37-6A1D-40D7-B5F3-3FB17D38A0CA}" type="datetimeFigureOut">
              <a:rPr lang="en-US" smtClean="0"/>
              <a:t>3/7/2021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106275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0F62D37-6A1D-40D7-B5F3-3FB17D38A0CA}" type="datetimeFigureOut">
              <a:rPr lang="en-US" smtClean="0"/>
              <a:t>3/7/2021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174481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0F62D37-6A1D-40D7-B5F3-3FB17D38A0CA}" type="datetimeFigureOut">
              <a:rPr lang="en-US" smtClean="0"/>
              <a:t>3/7/2021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303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0F62D37-6A1D-40D7-B5F3-3FB17D38A0CA}" type="datetimeFigureOut">
              <a:rPr lang="en-US" smtClean="0"/>
              <a:t>3/7/2021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116657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F62D37-6A1D-40D7-B5F3-3FB17D38A0CA}" type="datetimeFigureOut">
              <a:rPr lang="en-US" smtClean="0"/>
              <a:t>3/7/2021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479825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F62D37-6A1D-40D7-B5F3-3FB17D38A0CA}" type="datetimeFigureOut">
              <a:rPr lang="en-US" smtClean="0"/>
              <a:t>3/7/2021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DEC5C0-05AD-48A3-9021-0EAC70CF89C7}" type="slidenum">
              <a:rPr lang="en-US" smtClean="0"/>
              <a:t>‹#›</a:t>
            </a:fld>
            <a:endParaRPr lang="en-US"/>
          </a:p>
        </p:txBody>
      </p:sp>
    </p:spTree>
    <p:extLst>
      <p:ext uri="{BB962C8B-B14F-4D97-AF65-F5344CB8AC3E}">
        <p14:creationId xmlns:p14="http://schemas.microsoft.com/office/powerpoint/2010/main" val="22655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62D37-6A1D-40D7-B5F3-3FB17D38A0CA}" type="datetimeFigureOut">
              <a:rPr lang="en-US" smtClean="0"/>
              <a:t>3/7/2021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EC5C0-05AD-48A3-9021-0EAC70CF89C7}" type="slidenum">
              <a:rPr lang="en-US" smtClean="0"/>
              <a:t>‹#›</a:t>
            </a:fld>
            <a:endParaRPr lang="en-US"/>
          </a:p>
        </p:txBody>
      </p:sp>
    </p:spTree>
    <p:extLst>
      <p:ext uri="{BB962C8B-B14F-4D97-AF65-F5344CB8AC3E}">
        <p14:creationId xmlns:p14="http://schemas.microsoft.com/office/powerpoint/2010/main" val="624396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38200" y="381000"/>
            <a:ext cx="7315200" cy="1569660"/>
          </a:xfrm>
          <a:prstGeom prst="rect">
            <a:avLst/>
          </a:prstGeom>
          <a:noFill/>
        </p:spPr>
        <p:txBody>
          <a:bodyPr wrap="square" rtlCol="0">
            <a:spAutoFit/>
          </a:bodyPr>
          <a:lstStyle/>
          <a:p>
            <a:pPr algn="ctr" rtl="1"/>
            <a:r>
              <a:rPr lang="ar-IQ" sz="3200" b="1" i="1" dirty="0" smtClean="0">
                <a:solidFill>
                  <a:srgbClr val="FF0000"/>
                </a:solidFill>
              </a:rPr>
              <a:t>جامعة البصرة </a:t>
            </a:r>
          </a:p>
          <a:p>
            <a:pPr algn="ctr" rtl="1"/>
            <a:r>
              <a:rPr lang="ar-IQ" sz="3200" b="1" i="1" dirty="0" smtClean="0">
                <a:solidFill>
                  <a:srgbClr val="FF0000"/>
                </a:solidFill>
              </a:rPr>
              <a:t>كلية التربية للبنات </a:t>
            </a:r>
          </a:p>
          <a:p>
            <a:pPr algn="ctr" rtl="1"/>
            <a:r>
              <a:rPr lang="ar-IQ" sz="3200" b="1" i="1" dirty="0" smtClean="0">
                <a:solidFill>
                  <a:srgbClr val="FF0000"/>
                </a:solidFill>
              </a:rPr>
              <a:t>قسم العلوم التربوية والنفسية </a:t>
            </a:r>
            <a:endParaRPr lang="en-US" sz="3200" b="1" i="1" dirty="0">
              <a:solidFill>
                <a:srgbClr val="FF0000"/>
              </a:solidFill>
            </a:endParaRPr>
          </a:p>
        </p:txBody>
      </p:sp>
      <p:sp>
        <p:nvSpPr>
          <p:cNvPr id="5" name="مربع نص 4"/>
          <p:cNvSpPr txBox="1"/>
          <p:nvPr/>
        </p:nvSpPr>
        <p:spPr>
          <a:xfrm>
            <a:off x="152400" y="2286000"/>
            <a:ext cx="8763000" cy="2062103"/>
          </a:xfrm>
          <a:prstGeom prst="rect">
            <a:avLst/>
          </a:prstGeom>
          <a:noFill/>
        </p:spPr>
        <p:txBody>
          <a:bodyPr wrap="square" rtlCol="0">
            <a:spAutoFit/>
          </a:bodyPr>
          <a:lstStyle/>
          <a:p>
            <a:pPr algn="ctr" rtl="1"/>
            <a:r>
              <a:rPr lang="ar-IQ" sz="3200" b="1" dirty="0" smtClean="0">
                <a:solidFill>
                  <a:srgbClr val="FF0000"/>
                </a:solidFill>
              </a:rPr>
              <a:t>محاضرات مادة الاحصاء الاستدلالي – الاختبارات  </a:t>
            </a:r>
            <a:r>
              <a:rPr lang="ar-IQ" sz="3200" b="1" dirty="0" err="1" smtClean="0">
                <a:solidFill>
                  <a:srgbClr val="FF0000"/>
                </a:solidFill>
              </a:rPr>
              <a:t>اللامعلمية</a:t>
            </a:r>
            <a:r>
              <a:rPr lang="ar-IQ" sz="3200" b="1" dirty="0" smtClean="0">
                <a:solidFill>
                  <a:srgbClr val="FF0000"/>
                </a:solidFill>
              </a:rPr>
              <a:t>  –اختبار مربع </a:t>
            </a:r>
            <a:r>
              <a:rPr lang="ar-IQ" sz="3200" b="1" dirty="0" err="1" smtClean="0">
                <a:solidFill>
                  <a:srgbClr val="FF0000"/>
                </a:solidFill>
              </a:rPr>
              <a:t>كاي</a:t>
            </a:r>
            <a:r>
              <a:rPr lang="en-US" sz="3200" b="1" dirty="0" smtClean="0">
                <a:solidFill>
                  <a:srgbClr val="FF0000"/>
                </a:solidFill>
              </a:rPr>
              <a:t> </a:t>
            </a:r>
            <a:r>
              <a:rPr lang="ar-IQ" sz="3200" b="1" dirty="0" smtClean="0">
                <a:solidFill>
                  <a:srgbClr val="FF0000"/>
                </a:solidFill>
              </a:rPr>
              <a:t> لعينة واحدة - المرحلة الثالثة – </a:t>
            </a:r>
            <a:r>
              <a:rPr lang="ar-IQ" sz="3200" b="1" dirty="0" err="1" smtClean="0">
                <a:solidFill>
                  <a:srgbClr val="FF0000"/>
                </a:solidFill>
              </a:rPr>
              <a:t>م.م</a:t>
            </a:r>
            <a:r>
              <a:rPr lang="ar-IQ" sz="3200" b="1" dirty="0" smtClean="0">
                <a:solidFill>
                  <a:srgbClr val="FF0000"/>
                </a:solidFill>
              </a:rPr>
              <a:t>. نداء قاسم محمد </a:t>
            </a:r>
            <a:endParaRPr lang="en-US" sz="3200" b="1" dirty="0" smtClean="0">
              <a:solidFill>
                <a:srgbClr val="FF0000"/>
              </a:solidFill>
            </a:endParaRPr>
          </a:p>
          <a:p>
            <a:pPr algn="ctr" rtl="1"/>
            <a:endParaRPr lang="en-US" sz="3200" dirty="0">
              <a:solidFill>
                <a:srgbClr val="FF0000"/>
              </a:solidFill>
            </a:endParaRPr>
          </a:p>
        </p:txBody>
      </p:sp>
      <p:sp>
        <p:nvSpPr>
          <p:cNvPr id="6" name="مربع نص 5"/>
          <p:cNvSpPr txBox="1"/>
          <p:nvPr/>
        </p:nvSpPr>
        <p:spPr>
          <a:xfrm>
            <a:off x="1343891" y="4343400"/>
            <a:ext cx="6629400" cy="1384995"/>
          </a:xfrm>
          <a:prstGeom prst="rect">
            <a:avLst/>
          </a:prstGeom>
          <a:noFill/>
        </p:spPr>
        <p:txBody>
          <a:bodyPr wrap="square" rtlCol="0">
            <a:spAutoFit/>
          </a:bodyPr>
          <a:lstStyle/>
          <a:p>
            <a:pPr algn="ctr"/>
            <a:r>
              <a:rPr lang="ar-IQ" sz="2800" b="1" i="1" dirty="0" smtClean="0">
                <a:solidFill>
                  <a:srgbClr val="FF0000"/>
                </a:solidFill>
              </a:rPr>
              <a:t>المحاضرة السادسة  </a:t>
            </a:r>
          </a:p>
          <a:p>
            <a:pPr algn="ctr"/>
            <a:r>
              <a:rPr lang="ar-IQ" sz="2800" b="1" i="1" dirty="0" smtClean="0">
                <a:solidFill>
                  <a:srgbClr val="FF0000"/>
                </a:solidFill>
              </a:rPr>
              <a:t> الكورس الاول </a:t>
            </a:r>
            <a:endParaRPr lang="en-US" sz="2800" b="1" i="1" dirty="0" smtClean="0">
              <a:solidFill>
                <a:srgbClr val="FF0000"/>
              </a:solidFill>
            </a:endParaRPr>
          </a:p>
          <a:p>
            <a:pPr algn="ctr" rtl="1"/>
            <a:endParaRPr lang="en-US" sz="2800" b="1" i="1" dirty="0">
              <a:solidFill>
                <a:srgbClr val="FF0000"/>
              </a:solidFill>
            </a:endParaRPr>
          </a:p>
        </p:txBody>
      </p:sp>
    </p:spTree>
    <p:extLst>
      <p:ext uri="{BB962C8B-B14F-4D97-AF65-F5344CB8AC3E}">
        <p14:creationId xmlns:p14="http://schemas.microsoft.com/office/powerpoint/2010/main" val="67367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 y="316468"/>
            <a:ext cx="8305800" cy="369332"/>
          </a:xfrm>
          <a:prstGeom prst="rect">
            <a:avLst/>
          </a:prstGeom>
        </p:spPr>
        <p:txBody>
          <a:bodyPr wrap="square">
            <a:spAutoFit/>
          </a:bodyPr>
          <a:lstStyle/>
          <a:p>
            <a:pPr algn="ctr"/>
            <a:r>
              <a:rPr lang="ar-IQ" b="1" dirty="0" smtClean="0">
                <a:solidFill>
                  <a:srgbClr val="FF0000"/>
                </a:solidFill>
              </a:rPr>
              <a:t>اختبار مربع </a:t>
            </a:r>
            <a:r>
              <a:rPr lang="ar-IQ" b="1" dirty="0" err="1" smtClean="0">
                <a:solidFill>
                  <a:srgbClr val="FF0000"/>
                </a:solidFill>
              </a:rPr>
              <a:t>كاي</a:t>
            </a:r>
            <a:r>
              <a:rPr lang="en-US" b="1" dirty="0" smtClean="0">
                <a:solidFill>
                  <a:srgbClr val="FF0000"/>
                </a:solidFill>
              </a:rPr>
              <a:t> </a:t>
            </a:r>
            <a:r>
              <a:rPr lang="ar-IQ" b="1" dirty="0" smtClean="0">
                <a:solidFill>
                  <a:srgbClr val="FF0000"/>
                </a:solidFill>
              </a:rPr>
              <a:t> لعينة واحدة </a:t>
            </a:r>
            <a:endParaRPr lang="en-US" dirty="0"/>
          </a:p>
        </p:txBody>
      </p:sp>
      <p:sp>
        <p:nvSpPr>
          <p:cNvPr id="5" name="مربع نص 4"/>
          <p:cNvSpPr txBox="1"/>
          <p:nvPr/>
        </p:nvSpPr>
        <p:spPr>
          <a:xfrm>
            <a:off x="152400" y="2286000"/>
            <a:ext cx="8763000" cy="2554545"/>
          </a:xfrm>
          <a:prstGeom prst="rect">
            <a:avLst/>
          </a:prstGeom>
          <a:noFill/>
        </p:spPr>
        <p:txBody>
          <a:bodyPr wrap="square" rtlCol="0">
            <a:spAutoFit/>
          </a:bodyPr>
          <a:lstStyle/>
          <a:p>
            <a:pPr algn="r" rtl="1"/>
            <a:r>
              <a:rPr lang="ar-IQ" sz="3200" b="1" dirty="0" smtClean="0">
                <a:solidFill>
                  <a:srgbClr val="FF0000"/>
                </a:solidFill>
              </a:rPr>
              <a:t>يستخدم اختبار مربع </a:t>
            </a:r>
            <a:r>
              <a:rPr lang="ar-IQ" sz="3200" b="1" dirty="0" err="1" smtClean="0">
                <a:solidFill>
                  <a:srgbClr val="FF0000"/>
                </a:solidFill>
              </a:rPr>
              <a:t>كاي</a:t>
            </a:r>
            <a:r>
              <a:rPr lang="ar-IQ" sz="3200" b="1" dirty="0" smtClean="0">
                <a:solidFill>
                  <a:srgbClr val="FF0000"/>
                </a:solidFill>
              </a:rPr>
              <a:t> لعينة واحدة لمعرفة هل يوجد فروق ذات دلالة احصائية بين التكرارات المشاهدة والتكرارات المتوقعة , ولحساب مربع </a:t>
            </a:r>
            <a:r>
              <a:rPr lang="ar-IQ" sz="3200" b="1" dirty="0" err="1" smtClean="0">
                <a:solidFill>
                  <a:srgbClr val="FF0000"/>
                </a:solidFill>
              </a:rPr>
              <a:t>كاي</a:t>
            </a:r>
            <a:r>
              <a:rPr lang="ar-IQ" sz="3200" b="1" dirty="0" smtClean="0">
                <a:solidFill>
                  <a:srgbClr val="FF0000"/>
                </a:solidFill>
              </a:rPr>
              <a:t> لعينة واحدة نتبع الخطوات التالية :</a:t>
            </a:r>
          </a:p>
          <a:p>
            <a:pPr algn="r" rtl="1"/>
            <a:endParaRPr lang="en-US" sz="3200" b="1" dirty="0" smtClean="0">
              <a:solidFill>
                <a:srgbClr val="FF0000"/>
              </a:solidFill>
            </a:endParaRPr>
          </a:p>
          <a:p>
            <a:pPr algn="ctr" rtl="1"/>
            <a:endParaRPr lang="en-US" sz="3200" dirty="0">
              <a:solidFill>
                <a:srgbClr val="FF0000"/>
              </a:solidFill>
            </a:endParaRPr>
          </a:p>
        </p:txBody>
      </p:sp>
    </p:spTree>
    <p:extLst>
      <p:ext uri="{BB962C8B-B14F-4D97-AF65-F5344CB8AC3E}">
        <p14:creationId xmlns:p14="http://schemas.microsoft.com/office/powerpoint/2010/main" val="105959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ربع نص 3"/>
              <p:cNvSpPr txBox="1"/>
              <p:nvPr/>
            </p:nvSpPr>
            <p:spPr>
              <a:xfrm>
                <a:off x="76200" y="381000"/>
                <a:ext cx="8915400" cy="4289636"/>
              </a:xfrm>
              <a:prstGeom prst="rect">
                <a:avLst/>
              </a:prstGeom>
              <a:noFill/>
            </p:spPr>
            <p:txBody>
              <a:bodyPr wrap="square" rtlCol="0">
                <a:spAutoFit/>
              </a:bodyPr>
              <a:lstStyle/>
              <a:p>
                <a:pPr marL="514350" indent="-514350" algn="r" rtl="1">
                  <a:buFont typeface="+mj-lt"/>
                  <a:buAutoNum type="arabicPeriod"/>
                </a:pPr>
                <a:r>
                  <a:rPr lang="ar-IQ" sz="2400" b="1" i="1" dirty="0" smtClean="0">
                    <a:solidFill>
                      <a:srgbClr val="FF0000"/>
                    </a:solidFill>
                  </a:rPr>
                  <a:t> </a:t>
                </a:r>
                <a:r>
                  <a:rPr lang="ar-IQ" sz="2400" b="1" dirty="0" smtClean="0">
                    <a:solidFill>
                      <a:schemeClr val="tx1"/>
                    </a:solidFill>
                  </a:rPr>
                  <a:t>كتابة فروض المسألة الفرضية الصفرية والفرضية البديلة </a:t>
                </a:r>
              </a:p>
              <a:p>
                <a:pPr marL="514350" indent="-514350" algn="r" rtl="1">
                  <a:buFont typeface="+mj-lt"/>
                  <a:buAutoNum type="arabicPeriod"/>
                </a:pPr>
                <a:r>
                  <a:rPr lang="ar-IQ" sz="2400" b="1" i="1" dirty="0" smtClean="0">
                    <a:solidFill>
                      <a:srgbClr val="FF0000"/>
                    </a:solidFill>
                  </a:rPr>
                  <a:t>ايجاد القيم المتوقعة والتي سوف تكون قيمة واحدة لكل التكرارات باستخدام القانون التالي :             </a:t>
                </a:r>
                <a14:m>
                  <m:oMath xmlns:m="http://schemas.openxmlformats.org/officeDocument/2006/math">
                    <m:r>
                      <a:rPr lang="en-US" sz="2400" b="1" i="1" smtClean="0">
                        <a:solidFill>
                          <a:srgbClr val="FF0000"/>
                        </a:solidFill>
                        <a:latin typeface="Cambria Math"/>
                      </a:rPr>
                      <m:t>𝑬</m:t>
                    </m:r>
                    <m:r>
                      <a:rPr lang="en-US" sz="2400" b="1" i="1" smtClean="0">
                        <a:solidFill>
                          <a:srgbClr val="FF0000"/>
                        </a:solidFill>
                        <a:latin typeface="Cambria Math"/>
                      </a:rPr>
                      <m:t>=</m:t>
                    </m:r>
                    <m:f>
                      <m:fPr>
                        <m:ctrlPr>
                          <a:rPr lang="en-US" sz="2400" b="1" i="1" smtClean="0">
                            <a:solidFill>
                              <a:srgbClr val="FF0000"/>
                            </a:solidFill>
                            <a:latin typeface="Cambria Math"/>
                          </a:rPr>
                        </m:ctrlPr>
                      </m:fPr>
                      <m:num>
                        <m:r>
                          <a:rPr lang="ar-IQ" sz="2400" b="1" i="1" smtClean="0">
                            <a:solidFill>
                              <a:srgbClr val="FF0000"/>
                            </a:solidFill>
                            <a:latin typeface="Cambria Math"/>
                          </a:rPr>
                          <m:t>مجموعالتكرارات</m:t>
                        </m:r>
                        <m:r>
                          <a:rPr lang="ar-IQ" sz="2400" b="1" i="1" smtClean="0">
                            <a:solidFill>
                              <a:srgbClr val="FF0000"/>
                            </a:solidFill>
                            <a:latin typeface="Cambria Math"/>
                          </a:rPr>
                          <m:t> </m:t>
                        </m:r>
                      </m:num>
                      <m:den>
                        <m:r>
                          <a:rPr lang="ar-IQ" sz="2400" b="1" i="1" smtClean="0">
                            <a:solidFill>
                              <a:srgbClr val="FF0000"/>
                            </a:solidFill>
                            <a:latin typeface="Cambria Math"/>
                          </a:rPr>
                          <m:t>عددالتكرارات</m:t>
                        </m:r>
                        <m:r>
                          <a:rPr lang="ar-IQ" sz="2400" b="1" i="1" smtClean="0">
                            <a:solidFill>
                              <a:srgbClr val="FF0000"/>
                            </a:solidFill>
                            <a:latin typeface="Cambria Math"/>
                          </a:rPr>
                          <m:t> </m:t>
                        </m:r>
                      </m:den>
                    </m:f>
                  </m:oMath>
                </a14:m>
                <a:r>
                  <a:rPr lang="ar-IQ" sz="2400" b="1" i="1" dirty="0" smtClean="0">
                    <a:solidFill>
                      <a:srgbClr val="FF0000"/>
                    </a:solidFill>
                  </a:rPr>
                  <a:t> </a:t>
                </a:r>
              </a:p>
              <a:p>
                <a:pPr marL="514350" indent="-514350" algn="r" rtl="1">
                  <a:buFont typeface="+mj-lt"/>
                  <a:buAutoNum type="arabicPeriod"/>
                </a:pPr>
                <a:r>
                  <a:rPr lang="ar-IQ" sz="2400" b="1" i="1" dirty="0" smtClean="0">
                    <a:solidFill>
                      <a:srgbClr val="FF0000"/>
                    </a:solidFill>
                  </a:rPr>
                  <a:t>ايجاد قيمة مربع </a:t>
                </a:r>
                <a:r>
                  <a:rPr lang="ar-IQ" sz="2400" b="1" i="1" dirty="0" err="1" smtClean="0">
                    <a:solidFill>
                      <a:srgbClr val="FF0000"/>
                    </a:solidFill>
                  </a:rPr>
                  <a:t>كاي</a:t>
                </a:r>
                <a:r>
                  <a:rPr lang="ar-IQ" sz="2400" b="1" i="1" dirty="0" smtClean="0">
                    <a:solidFill>
                      <a:srgbClr val="FF0000"/>
                    </a:solidFill>
                  </a:rPr>
                  <a:t> باستخدام القانون التالي      </a:t>
                </a:r>
                <a14:m>
                  <m:oMath xmlns:m="http://schemas.openxmlformats.org/officeDocument/2006/math">
                    <m:sSup>
                      <m:sSupPr>
                        <m:ctrlPr>
                          <a:rPr lang="ar-IQ" sz="2400" b="1" i="1" smtClean="0">
                            <a:solidFill>
                              <a:srgbClr val="FF0000"/>
                            </a:solidFill>
                            <a:latin typeface="Cambria Math"/>
                          </a:rPr>
                        </m:ctrlPr>
                      </m:sSupPr>
                      <m:e>
                        <m:r>
                          <a:rPr lang="en-US" sz="2400" b="1" i="1" smtClean="0">
                            <a:solidFill>
                              <a:srgbClr val="FF0000"/>
                            </a:solidFill>
                            <a:latin typeface="Cambria Math"/>
                          </a:rPr>
                          <m:t>𝒙</m:t>
                        </m:r>
                      </m:e>
                      <m:sup>
                        <m:r>
                          <a:rPr lang="en-US" sz="2400" b="1" i="1" smtClean="0">
                            <a:solidFill>
                              <a:srgbClr val="FF0000"/>
                            </a:solidFill>
                            <a:latin typeface="Cambria Math"/>
                          </a:rPr>
                          <m:t>𝟐</m:t>
                        </m:r>
                      </m:sup>
                    </m:sSup>
                    <m:r>
                      <a:rPr lang="ar-IQ" sz="2400" b="1" i="1" smtClean="0">
                        <a:solidFill>
                          <a:srgbClr val="FF0000"/>
                        </a:solidFill>
                        <a:latin typeface="Cambria Math"/>
                      </a:rPr>
                      <m:t>=</m:t>
                    </m:r>
                    <m:nary>
                      <m:naryPr>
                        <m:chr m:val="∑"/>
                        <m:subHide m:val="on"/>
                        <m:supHide m:val="on"/>
                        <m:ctrlPr>
                          <a:rPr lang="ar-IQ" sz="2400" b="1" i="1" smtClean="0">
                            <a:solidFill>
                              <a:srgbClr val="FF0000"/>
                            </a:solidFill>
                            <a:latin typeface="Cambria Math"/>
                          </a:rPr>
                        </m:ctrlPr>
                      </m:naryPr>
                      <m:sub/>
                      <m:sup/>
                      <m:e>
                        <m:f>
                          <m:fPr>
                            <m:ctrlPr>
                              <a:rPr lang="ar-IQ" sz="2400" b="1" i="1" smtClean="0">
                                <a:solidFill>
                                  <a:srgbClr val="FF0000"/>
                                </a:solidFill>
                                <a:latin typeface="Cambria Math"/>
                              </a:rPr>
                            </m:ctrlPr>
                          </m:fPr>
                          <m:num>
                            <m:sSup>
                              <m:sSupPr>
                                <m:ctrlPr>
                                  <a:rPr lang="ar-IQ" sz="2400" b="1" i="1" smtClean="0">
                                    <a:solidFill>
                                      <a:srgbClr val="FF0000"/>
                                    </a:solidFill>
                                    <a:latin typeface="Cambria Math"/>
                                  </a:rPr>
                                </m:ctrlPr>
                              </m:sSupPr>
                              <m:e>
                                <m:d>
                                  <m:dPr>
                                    <m:ctrlPr>
                                      <a:rPr lang="ar-IQ" sz="2400" b="1" i="1" smtClean="0">
                                        <a:solidFill>
                                          <a:srgbClr val="FF0000"/>
                                        </a:solidFill>
                                        <a:latin typeface="Cambria Math"/>
                                      </a:rPr>
                                    </m:ctrlPr>
                                  </m:dPr>
                                  <m:e>
                                    <m:r>
                                      <a:rPr lang="en-US" sz="2400" b="1" i="1" smtClean="0">
                                        <a:solidFill>
                                          <a:srgbClr val="FF0000"/>
                                        </a:solidFill>
                                        <a:latin typeface="Cambria Math"/>
                                      </a:rPr>
                                      <m:t>𝑶</m:t>
                                    </m:r>
                                    <m:r>
                                      <a:rPr lang="en-US" sz="2400" b="1" i="1" smtClean="0">
                                        <a:solidFill>
                                          <a:srgbClr val="FF0000"/>
                                        </a:solidFill>
                                        <a:latin typeface="Cambria Math"/>
                                      </a:rPr>
                                      <m:t>−</m:t>
                                    </m:r>
                                    <m:r>
                                      <a:rPr lang="en-US" sz="2400" b="1" i="1" smtClean="0">
                                        <a:solidFill>
                                          <a:srgbClr val="FF0000"/>
                                        </a:solidFill>
                                        <a:latin typeface="Cambria Math"/>
                                      </a:rPr>
                                      <m:t>𝑬</m:t>
                                    </m:r>
                                  </m:e>
                                </m:d>
                              </m:e>
                              <m:sup>
                                <m:r>
                                  <a:rPr lang="en-US" sz="2400" b="1" i="1" smtClean="0">
                                    <a:solidFill>
                                      <a:srgbClr val="FF0000"/>
                                    </a:solidFill>
                                    <a:latin typeface="Cambria Math"/>
                                  </a:rPr>
                                  <m:t>𝟐</m:t>
                                </m:r>
                              </m:sup>
                            </m:sSup>
                          </m:num>
                          <m:den>
                            <m:r>
                              <a:rPr lang="en-US" sz="2400" b="1" i="1" smtClean="0">
                                <a:solidFill>
                                  <a:srgbClr val="FF0000"/>
                                </a:solidFill>
                                <a:latin typeface="Cambria Math"/>
                              </a:rPr>
                              <m:t>𝑬</m:t>
                            </m:r>
                          </m:den>
                        </m:f>
                      </m:e>
                    </m:nary>
                  </m:oMath>
                </a14:m>
                <a:r>
                  <a:rPr lang="ar-IQ" sz="2400" b="1" i="1" dirty="0" smtClean="0">
                    <a:solidFill>
                      <a:srgbClr val="FF0000"/>
                    </a:solidFill>
                  </a:rPr>
                  <a:t>  </a:t>
                </a:r>
              </a:p>
              <a:p>
                <a:pPr marL="514350" indent="-514350" algn="r" rtl="1">
                  <a:buFont typeface="+mj-lt"/>
                  <a:buAutoNum type="arabicPeriod"/>
                </a:pPr>
                <a:r>
                  <a:rPr lang="ar-IQ" sz="2400" b="1" i="1" dirty="0" smtClean="0">
                    <a:solidFill>
                      <a:srgbClr val="FF0000"/>
                    </a:solidFill>
                  </a:rPr>
                  <a:t>ايجاد درجات الحرية</a:t>
                </a:r>
                <a14:m>
                  <m:oMath xmlns:m="http://schemas.openxmlformats.org/officeDocument/2006/math">
                    <m:r>
                      <a:rPr lang="en-US" sz="2400" b="1" i="1" smtClean="0">
                        <a:solidFill>
                          <a:srgbClr val="FF0000"/>
                        </a:solidFill>
                        <a:latin typeface="Cambria Math"/>
                      </a:rPr>
                      <m:t>𝒅𝒇</m:t>
                    </m:r>
                    <m:r>
                      <a:rPr lang="en-US" sz="2400" b="1" i="1" smtClean="0">
                        <a:solidFill>
                          <a:srgbClr val="FF0000"/>
                        </a:solidFill>
                        <a:latin typeface="Cambria Math"/>
                      </a:rPr>
                      <m:t>=</m:t>
                    </m:r>
                    <m:d>
                      <m:dPr>
                        <m:ctrlPr>
                          <a:rPr lang="en-US" sz="2400" b="1" i="1" smtClean="0">
                            <a:solidFill>
                              <a:srgbClr val="FF0000"/>
                            </a:solidFill>
                            <a:latin typeface="Cambria Math"/>
                          </a:rPr>
                        </m:ctrlPr>
                      </m:dPr>
                      <m:e>
                        <m:r>
                          <a:rPr lang="en-US" sz="2400" b="1" i="1" smtClean="0">
                            <a:solidFill>
                              <a:srgbClr val="FF0000"/>
                            </a:solidFill>
                            <a:latin typeface="Cambria Math"/>
                          </a:rPr>
                          <m:t>𝒏</m:t>
                        </m:r>
                        <m:r>
                          <a:rPr lang="en-US" sz="2400" b="1" i="1" smtClean="0">
                            <a:solidFill>
                              <a:srgbClr val="FF0000"/>
                            </a:solidFill>
                            <a:latin typeface="Cambria Math"/>
                          </a:rPr>
                          <m:t>−</m:t>
                        </m:r>
                        <m:r>
                          <a:rPr lang="en-US" sz="2400" b="1" i="1" smtClean="0">
                            <a:solidFill>
                              <a:srgbClr val="FF0000"/>
                            </a:solidFill>
                            <a:latin typeface="Cambria Math"/>
                          </a:rPr>
                          <m:t>𝟏</m:t>
                        </m:r>
                      </m:e>
                    </m:d>
                    <m:r>
                      <a:rPr lang="ar-IQ" sz="2400" b="1" i="1" smtClean="0">
                        <a:solidFill>
                          <a:srgbClr val="FF0000"/>
                        </a:solidFill>
                        <a:latin typeface="Cambria Math"/>
                      </a:rPr>
                      <m:t> </m:t>
                    </m:r>
                  </m:oMath>
                </a14:m>
                <a:r>
                  <a:rPr lang="ar-IQ" sz="2400" b="1" i="1" dirty="0" smtClean="0">
                    <a:solidFill>
                      <a:srgbClr val="FF0000"/>
                    </a:solidFill>
                  </a:rPr>
                  <a:t>  حيث ان </a:t>
                </a:r>
                <a:r>
                  <a:rPr lang="en-US" sz="2400" b="1" i="1" dirty="0" smtClean="0">
                    <a:solidFill>
                      <a:srgbClr val="FF0000"/>
                    </a:solidFill>
                  </a:rPr>
                  <a:t>n </a:t>
                </a:r>
                <a:r>
                  <a:rPr lang="ar-IQ" sz="2400" b="1" i="1" dirty="0" smtClean="0">
                    <a:solidFill>
                      <a:srgbClr val="FF0000"/>
                    </a:solidFill>
                  </a:rPr>
                  <a:t> تمثل عدد التكرارات </a:t>
                </a:r>
              </a:p>
              <a:p>
                <a:pPr marL="514350" indent="-514350" algn="r" rtl="1">
                  <a:buFont typeface="+mj-lt"/>
                  <a:buAutoNum type="arabicPeriod"/>
                </a:pPr>
                <a:r>
                  <a:rPr lang="ar-IQ" sz="2400" b="1" i="1" dirty="0" smtClean="0">
                    <a:solidFill>
                      <a:srgbClr val="FF0000"/>
                    </a:solidFill>
                  </a:rPr>
                  <a:t>ايجاد القيمة الجدولية من جدول مربع </a:t>
                </a:r>
                <a:r>
                  <a:rPr lang="ar-IQ" sz="2400" b="1" i="1" dirty="0" err="1" smtClean="0">
                    <a:solidFill>
                      <a:srgbClr val="FF0000"/>
                    </a:solidFill>
                  </a:rPr>
                  <a:t>كاي</a:t>
                </a:r>
                <a:r>
                  <a:rPr lang="ar-IQ" sz="2400" b="1" i="1" dirty="0" smtClean="0">
                    <a:solidFill>
                      <a:srgbClr val="FF0000"/>
                    </a:solidFill>
                  </a:rPr>
                  <a:t> عند مستوى معنوية 0.05 او 0.01 </a:t>
                </a:r>
              </a:p>
              <a:p>
                <a:pPr marL="514350" indent="-514350" algn="r" rtl="1">
                  <a:buFont typeface="+mj-lt"/>
                  <a:buAutoNum type="arabicPeriod"/>
                </a:pPr>
                <a:r>
                  <a:rPr lang="ar-IQ" sz="2400" b="1" i="1" dirty="0" smtClean="0">
                    <a:solidFill>
                      <a:srgbClr val="FF0000"/>
                    </a:solidFill>
                  </a:rPr>
                  <a:t>مقارنة القيمة الجدولية مع القيمة المحسوبة فاذا كانت القيمة المحسوبة اكبر من القيمة الجدولية نرفض الفرض الصفري ونقبل الفرض البديل بمعنى اخر توجد فروق ذات دلالة احصائية بين قيم المشاهدات والقيم المتوقعة والعكس صحيح .</a:t>
                </a:r>
              </a:p>
              <a:p>
                <a:pPr marL="514350" indent="-514350" algn="r" rtl="1">
                  <a:buFont typeface="+mj-lt"/>
                  <a:buAutoNum type="arabicPeriod"/>
                </a:pPr>
                <a:endParaRPr lang="en-US" sz="2400" b="1" i="1" dirty="0">
                  <a:solidFill>
                    <a:srgbClr val="FF0000"/>
                  </a:solidFill>
                </a:endParaRPr>
              </a:p>
            </p:txBody>
          </p:sp>
        </mc:Choice>
        <mc:Fallback xmlns="">
          <p:sp>
            <p:nvSpPr>
              <p:cNvPr id="4" name="مربع نص 3"/>
              <p:cNvSpPr txBox="1">
                <a:spLocks noRot="1" noChangeAspect="1" noMove="1" noResize="1" noEditPoints="1" noAdjustHandles="1" noChangeArrowheads="1" noChangeShapeType="1" noTextEdit="1"/>
              </p:cNvSpPr>
              <p:nvPr/>
            </p:nvSpPr>
            <p:spPr>
              <a:xfrm>
                <a:off x="76200" y="381000"/>
                <a:ext cx="8915400" cy="4289636"/>
              </a:xfrm>
              <a:prstGeom prst="rect">
                <a:avLst/>
              </a:prstGeom>
              <a:blipFill rotWithShape="1">
                <a:blip r:embed="rId2"/>
                <a:stretch>
                  <a:fillRect l="-1710" t="-996" r="-1163"/>
                </a:stretch>
              </a:blipFill>
            </p:spPr>
            <p:txBody>
              <a:bodyPr/>
              <a:lstStyle/>
              <a:p>
                <a:r>
                  <a:rPr lang="en-US">
                    <a:noFill/>
                  </a:rPr>
                  <a:t> </a:t>
                </a:r>
              </a:p>
            </p:txBody>
          </p:sp>
        </mc:Fallback>
      </mc:AlternateContent>
    </p:spTree>
    <p:extLst>
      <p:ext uri="{BB962C8B-B14F-4D97-AF65-F5344CB8AC3E}">
        <p14:creationId xmlns:p14="http://schemas.microsoft.com/office/powerpoint/2010/main" val="59038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38200" y="381000"/>
            <a:ext cx="7315200" cy="584775"/>
          </a:xfrm>
          <a:prstGeom prst="rect">
            <a:avLst/>
          </a:prstGeom>
          <a:noFill/>
        </p:spPr>
        <p:txBody>
          <a:bodyPr wrap="square" rtlCol="0">
            <a:spAutoFit/>
          </a:bodyPr>
          <a:lstStyle/>
          <a:p>
            <a:pPr algn="ctr" rtl="1"/>
            <a:r>
              <a:rPr lang="ar-IQ" sz="3200" b="1" i="1" dirty="0" smtClean="0">
                <a:solidFill>
                  <a:srgbClr val="FF0000"/>
                </a:solidFill>
              </a:rPr>
              <a:t>مثال </a:t>
            </a:r>
            <a:endParaRPr lang="en-US" sz="3200" b="1" i="1" dirty="0">
              <a:solidFill>
                <a:srgbClr val="FF0000"/>
              </a:solidFill>
            </a:endParaRPr>
          </a:p>
        </p:txBody>
      </p:sp>
      <p:sp>
        <p:nvSpPr>
          <p:cNvPr id="5" name="مربع نص 4"/>
          <p:cNvSpPr txBox="1"/>
          <p:nvPr/>
        </p:nvSpPr>
        <p:spPr>
          <a:xfrm>
            <a:off x="990600" y="965775"/>
            <a:ext cx="7315200" cy="2554545"/>
          </a:xfrm>
          <a:prstGeom prst="rect">
            <a:avLst/>
          </a:prstGeom>
          <a:noFill/>
        </p:spPr>
        <p:txBody>
          <a:bodyPr wrap="square" rtlCol="0">
            <a:spAutoFit/>
          </a:bodyPr>
          <a:lstStyle/>
          <a:p>
            <a:pPr algn="r" rtl="1"/>
            <a:r>
              <a:rPr lang="ar-IQ" sz="3200" b="1" i="1" dirty="0" smtClean="0">
                <a:solidFill>
                  <a:srgbClr val="FF0000"/>
                </a:solidFill>
              </a:rPr>
              <a:t>اراد معلم ان يعرف اليوم الذي يفضله التلاميذ للذهاب الى المكتبة فكانت النتائج التالية :هل توجد فروقات ذات دلالة احصائية بين التكرارات والمشاهدات المتوقعة , علما بان القيمة الجدولية 11.7 عند مستوى معنوية 0.05  </a:t>
            </a:r>
            <a:endParaRPr lang="en-US" sz="3200" b="1" i="1" dirty="0">
              <a:solidFill>
                <a:srgbClr val="FF0000"/>
              </a:solidFill>
            </a:endParaRPr>
          </a:p>
        </p:txBody>
      </p:sp>
      <p:graphicFrame>
        <p:nvGraphicFramePr>
          <p:cNvPr id="6" name="جدول 5"/>
          <p:cNvGraphicFramePr>
            <a:graphicFrameLocks noGrp="1"/>
          </p:cNvGraphicFramePr>
          <p:nvPr>
            <p:extLst>
              <p:ext uri="{D42A27DB-BD31-4B8C-83A1-F6EECF244321}">
                <p14:modId xmlns:p14="http://schemas.microsoft.com/office/powerpoint/2010/main" val="1889718403"/>
              </p:ext>
            </p:extLst>
          </p:nvPr>
        </p:nvGraphicFramePr>
        <p:xfrm>
          <a:off x="1600200" y="4191000"/>
          <a:ext cx="6095999" cy="10109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ar-IQ" dirty="0" smtClean="0"/>
                        <a:t>اليوم </a:t>
                      </a:r>
                      <a:endParaRPr lang="en-US" dirty="0"/>
                    </a:p>
                  </a:txBody>
                  <a:tcPr/>
                </a:tc>
                <a:tc>
                  <a:txBody>
                    <a:bodyPr/>
                    <a:lstStyle/>
                    <a:p>
                      <a:r>
                        <a:rPr lang="ar-IQ" dirty="0" smtClean="0"/>
                        <a:t>السبت </a:t>
                      </a:r>
                      <a:endParaRPr lang="en-US" dirty="0"/>
                    </a:p>
                  </a:txBody>
                  <a:tcPr/>
                </a:tc>
                <a:tc>
                  <a:txBody>
                    <a:bodyPr/>
                    <a:lstStyle/>
                    <a:p>
                      <a:r>
                        <a:rPr lang="ar-IQ" dirty="0" smtClean="0"/>
                        <a:t>الاحد </a:t>
                      </a:r>
                      <a:endParaRPr lang="en-US" dirty="0"/>
                    </a:p>
                  </a:txBody>
                  <a:tcPr/>
                </a:tc>
                <a:tc>
                  <a:txBody>
                    <a:bodyPr/>
                    <a:lstStyle/>
                    <a:p>
                      <a:r>
                        <a:rPr lang="ar-IQ" dirty="0" smtClean="0"/>
                        <a:t>الاثنين </a:t>
                      </a:r>
                      <a:endParaRPr lang="en-US" dirty="0"/>
                    </a:p>
                  </a:txBody>
                  <a:tcPr/>
                </a:tc>
                <a:tc>
                  <a:txBody>
                    <a:bodyPr/>
                    <a:lstStyle/>
                    <a:p>
                      <a:r>
                        <a:rPr lang="ar-IQ" dirty="0" smtClean="0"/>
                        <a:t>الثلاثاء</a:t>
                      </a:r>
                      <a:endParaRPr lang="en-US" dirty="0"/>
                    </a:p>
                  </a:txBody>
                  <a:tcPr/>
                </a:tc>
                <a:tc>
                  <a:txBody>
                    <a:bodyPr/>
                    <a:lstStyle/>
                    <a:p>
                      <a:r>
                        <a:rPr lang="ar-IQ" dirty="0" smtClean="0"/>
                        <a:t>الاربعاء </a:t>
                      </a:r>
                      <a:endParaRPr lang="en-US" dirty="0"/>
                    </a:p>
                  </a:txBody>
                  <a:tcPr/>
                </a:tc>
                <a:tc>
                  <a:txBody>
                    <a:bodyPr/>
                    <a:lstStyle/>
                    <a:p>
                      <a:r>
                        <a:rPr lang="ar-IQ" dirty="0" smtClean="0"/>
                        <a:t>الخميس</a:t>
                      </a:r>
                      <a:endParaRPr lang="en-US" dirty="0"/>
                    </a:p>
                  </a:txBody>
                  <a:tcPr/>
                </a:tc>
              </a:tr>
              <a:tr h="370840">
                <a:tc>
                  <a:txBody>
                    <a:bodyPr/>
                    <a:lstStyle/>
                    <a:p>
                      <a:r>
                        <a:rPr lang="ar-IQ" dirty="0" smtClean="0"/>
                        <a:t>التكرارات</a:t>
                      </a:r>
                      <a:r>
                        <a:rPr lang="ar-IQ" baseline="0" dirty="0" smtClean="0"/>
                        <a:t> </a:t>
                      </a:r>
                      <a:endParaRPr lang="en-US" dirty="0"/>
                    </a:p>
                  </a:txBody>
                  <a:tcPr/>
                </a:tc>
                <a:tc>
                  <a:txBody>
                    <a:bodyPr/>
                    <a:lstStyle/>
                    <a:p>
                      <a:r>
                        <a:rPr lang="ar-IQ" dirty="0" smtClean="0"/>
                        <a:t>6</a:t>
                      </a:r>
                      <a:endParaRPr lang="en-US" dirty="0"/>
                    </a:p>
                  </a:txBody>
                  <a:tcPr/>
                </a:tc>
                <a:tc>
                  <a:txBody>
                    <a:bodyPr/>
                    <a:lstStyle/>
                    <a:p>
                      <a:r>
                        <a:rPr lang="ar-IQ" dirty="0" smtClean="0"/>
                        <a:t>7</a:t>
                      </a:r>
                      <a:endParaRPr lang="en-US" dirty="0"/>
                    </a:p>
                  </a:txBody>
                  <a:tcPr/>
                </a:tc>
                <a:tc>
                  <a:txBody>
                    <a:bodyPr/>
                    <a:lstStyle/>
                    <a:p>
                      <a:r>
                        <a:rPr lang="ar-IQ" dirty="0" smtClean="0"/>
                        <a:t>5</a:t>
                      </a:r>
                      <a:endParaRPr lang="en-US" dirty="0"/>
                    </a:p>
                  </a:txBody>
                  <a:tcPr/>
                </a:tc>
                <a:tc>
                  <a:txBody>
                    <a:bodyPr/>
                    <a:lstStyle/>
                    <a:p>
                      <a:r>
                        <a:rPr lang="ar-IQ" dirty="0" smtClean="0"/>
                        <a:t>7</a:t>
                      </a:r>
                      <a:endParaRPr lang="en-US" dirty="0"/>
                    </a:p>
                  </a:txBody>
                  <a:tcPr/>
                </a:tc>
                <a:tc>
                  <a:txBody>
                    <a:bodyPr/>
                    <a:lstStyle/>
                    <a:p>
                      <a:r>
                        <a:rPr lang="ar-IQ" dirty="0" smtClean="0"/>
                        <a:t>15</a:t>
                      </a:r>
                      <a:endParaRPr lang="en-US" dirty="0"/>
                    </a:p>
                  </a:txBody>
                  <a:tcPr/>
                </a:tc>
                <a:tc>
                  <a:txBody>
                    <a:bodyPr/>
                    <a:lstStyle/>
                    <a:p>
                      <a:r>
                        <a:rPr lang="ar-IQ" dirty="0" smtClean="0"/>
                        <a:t>20</a:t>
                      </a:r>
                      <a:endParaRPr lang="en-US" dirty="0"/>
                    </a:p>
                  </a:txBody>
                  <a:tcPr/>
                </a:tc>
              </a:tr>
            </a:tbl>
          </a:graphicData>
        </a:graphic>
      </p:graphicFrame>
    </p:spTree>
    <p:extLst>
      <p:ext uri="{BB962C8B-B14F-4D97-AF65-F5344CB8AC3E}">
        <p14:creationId xmlns:p14="http://schemas.microsoft.com/office/powerpoint/2010/main" val="77128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38200" y="381000"/>
            <a:ext cx="7315200" cy="584775"/>
          </a:xfrm>
          <a:prstGeom prst="rect">
            <a:avLst/>
          </a:prstGeom>
          <a:noFill/>
        </p:spPr>
        <p:txBody>
          <a:bodyPr wrap="square" rtlCol="0">
            <a:spAutoFit/>
          </a:bodyPr>
          <a:lstStyle/>
          <a:p>
            <a:pPr algn="ctr" rtl="1"/>
            <a:r>
              <a:rPr lang="ar-IQ" sz="3200" b="1" i="1" dirty="0" smtClean="0">
                <a:solidFill>
                  <a:srgbClr val="FF0000"/>
                </a:solidFill>
              </a:rPr>
              <a:t>الحل  </a:t>
            </a:r>
            <a:endParaRPr lang="en-US" sz="3200" b="1" i="1" dirty="0">
              <a:solidFill>
                <a:srgbClr val="FF0000"/>
              </a:solidFill>
            </a:endParaRPr>
          </a:p>
        </p:txBody>
      </p:sp>
      <mc:AlternateContent xmlns:mc="http://schemas.openxmlformats.org/markup-compatibility/2006" xmlns:a14="http://schemas.microsoft.com/office/drawing/2010/main">
        <mc:Choice Requires="a14">
          <p:sp>
            <p:nvSpPr>
              <p:cNvPr id="5" name="مربع نص 4"/>
              <p:cNvSpPr txBox="1"/>
              <p:nvPr/>
            </p:nvSpPr>
            <p:spPr>
              <a:xfrm>
                <a:off x="0" y="825787"/>
                <a:ext cx="9144000" cy="3155223"/>
              </a:xfrm>
              <a:prstGeom prst="rect">
                <a:avLst/>
              </a:prstGeom>
              <a:noFill/>
            </p:spPr>
            <p:txBody>
              <a:bodyPr wrap="square" rtlCol="0">
                <a:spAutoFit/>
              </a:bodyPr>
              <a:lstStyle/>
              <a:p>
                <a:pPr marL="514350" indent="-514350" algn="r" rtl="1">
                  <a:buFont typeface="+mj-lt"/>
                  <a:buAutoNum type="arabicPeriod"/>
                </a:pPr>
                <a:r>
                  <a:rPr lang="ar-IQ" sz="3200" b="1" i="1" dirty="0" smtClean="0">
                    <a:solidFill>
                      <a:srgbClr val="FF0000"/>
                    </a:solidFill>
                  </a:rPr>
                  <a:t>نكتب الفروض :</a:t>
                </a:r>
                <a14:m>
                  <m:oMath xmlns:m="http://schemas.openxmlformats.org/officeDocument/2006/math">
                    <m:sSub>
                      <m:sSubPr>
                        <m:ctrlPr>
                          <a:rPr lang="ar-IQ" sz="3200" b="1" i="1" smtClean="0">
                            <a:solidFill>
                              <a:srgbClr val="FF0000"/>
                            </a:solidFill>
                            <a:latin typeface="Cambria Math"/>
                          </a:rPr>
                        </m:ctrlPr>
                      </m:sSubPr>
                      <m:e>
                        <m:r>
                          <a:rPr lang="en-US" sz="3200" b="1" i="1" smtClean="0">
                            <a:solidFill>
                              <a:srgbClr val="FF0000"/>
                            </a:solidFill>
                            <a:latin typeface="Cambria Math"/>
                          </a:rPr>
                          <m:t>𝑯</m:t>
                        </m:r>
                      </m:e>
                      <m:sub>
                        <m:r>
                          <a:rPr lang="en-US" sz="3200" b="1" i="1" smtClean="0">
                            <a:solidFill>
                              <a:srgbClr val="FF0000"/>
                            </a:solidFill>
                            <a:latin typeface="Cambria Math"/>
                          </a:rPr>
                          <m:t>𝟎</m:t>
                        </m:r>
                      </m:sub>
                    </m:sSub>
                    <m:r>
                      <a:rPr lang="ar-IQ" sz="3200" b="1" i="1" smtClean="0">
                        <a:solidFill>
                          <a:srgbClr val="FF0000"/>
                        </a:solidFill>
                        <a:latin typeface="Cambria Math"/>
                      </a:rPr>
                      <m:t>  </m:t>
                    </m:r>
                  </m:oMath>
                </a14:m>
                <a:r>
                  <a:rPr lang="ar-IQ" sz="3200" b="1" i="1" dirty="0" smtClean="0">
                    <a:solidFill>
                      <a:srgbClr val="FF0000"/>
                    </a:solidFill>
                  </a:rPr>
                  <a:t>  </a:t>
                </a:r>
                <a:r>
                  <a:rPr lang="ar-IQ" sz="3200" b="1" i="1" dirty="0" err="1" smtClean="0">
                    <a:solidFill>
                      <a:srgbClr val="FF0000"/>
                    </a:solidFill>
                  </a:rPr>
                  <a:t>لاتوجد</a:t>
                </a:r>
                <a:r>
                  <a:rPr lang="ar-IQ" sz="3200" b="1" i="1" dirty="0" smtClean="0">
                    <a:solidFill>
                      <a:srgbClr val="FF0000"/>
                    </a:solidFill>
                  </a:rPr>
                  <a:t> فروقات ذات دلالة احصائية   </a:t>
                </a:r>
                <a14:m>
                  <m:oMath xmlns:m="http://schemas.openxmlformats.org/officeDocument/2006/math">
                    <m:sSub>
                      <m:sSubPr>
                        <m:ctrlPr>
                          <a:rPr lang="ar-IQ" sz="3200" b="1" i="1" smtClean="0">
                            <a:solidFill>
                              <a:srgbClr val="FF0000"/>
                            </a:solidFill>
                            <a:latin typeface="Cambria Math"/>
                          </a:rPr>
                        </m:ctrlPr>
                      </m:sSubPr>
                      <m:e>
                        <m:r>
                          <a:rPr lang="en-US" sz="3200" b="1" i="1" smtClean="0">
                            <a:solidFill>
                              <a:srgbClr val="FF0000"/>
                            </a:solidFill>
                            <a:latin typeface="Cambria Math"/>
                          </a:rPr>
                          <m:t>𝑯</m:t>
                        </m:r>
                      </m:e>
                      <m:sub>
                        <m:r>
                          <a:rPr lang="ar-IQ" sz="3200" b="1" i="1" smtClean="0">
                            <a:solidFill>
                              <a:srgbClr val="FF0000"/>
                            </a:solidFill>
                            <a:latin typeface="Cambria Math"/>
                          </a:rPr>
                          <m:t>𝟏</m:t>
                        </m:r>
                      </m:sub>
                    </m:sSub>
                    <m:r>
                      <a:rPr lang="ar-IQ" sz="3200" b="1" i="1" smtClean="0">
                        <a:solidFill>
                          <a:srgbClr val="FF0000"/>
                        </a:solidFill>
                        <a:latin typeface="Cambria Math"/>
                      </a:rPr>
                      <m:t>  </m:t>
                    </m:r>
                  </m:oMath>
                </a14:m>
                <a:r>
                  <a:rPr lang="ar-IQ" sz="3200" b="1" i="1" dirty="0" smtClean="0">
                    <a:solidFill>
                      <a:srgbClr val="FF0000"/>
                    </a:solidFill>
                  </a:rPr>
                  <a:t>  توجد فروقات ذات دلالة احصائية </a:t>
                </a:r>
              </a:p>
              <a:p>
                <a:pPr marL="514350" indent="-514350" algn="r" rtl="1">
                  <a:buFont typeface="+mj-lt"/>
                  <a:buAutoNum type="arabicPeriod"/>
                </a:pPr>
                <a:r>
                  <a:rPr lang="ar-IQ" sz="3200" b="1" i="1" dirty="0" smtClean="0">
                    <a:solidFill>
                      <a:srgbClr val="FF0000"/>
                    </a:solidFill>
                  </a:rPr>
                  <a:t>نجد القيم المتوقعة :       </a:t>
                </a:r>
                <a14:m>
                  <m:oMath xmlns:m="http://schemas.openxmlformats.org/officeDocument/2006/math">
                    <m:r>
                      <a:rPr lang="en-US" sz="3200" b="1" i="1" smtClean="0">
                        <a:solidFill>
                          <a:srgbClr val="FF0000"/>
                        </a:solidFill>
                        <a:latin typeface="Cambria Math"/>
                      </a:rPr>
                      <m:t>𝑬</m:t>
                    </m:r>
                    <m:r>
                      <a:rPr lang="en-US" sz="3200" b="1" i="1" smtClean="0">
                        <a:solidFill>
                          <a:srgbClr val="FF0000"/>
                        </a:solidFill>
                        <a:latin typeface="Cambria Math"/>
                      </a:rPr>
                      <m:t>=</m:t>
                    </m:r>
                    <m:f>
                      <m:fPr>
                        <m:ctrlPr>
                          <a:rPr lang="en-US" sz="3200" b="1" i="1" smtClean="0">
                            <a:solidFill>
                              <a:srgbClr val="FF0000"/>
                            </a:solidFill>
                            <a:latin typeface="Cambria Math"/>
                          </a:rPr>
                        </m:ctrlPr>
                      </m:fPr>
                      <m:num>
                        <m:r>
                          <a:rPr lang="ar-IQ" sz="3200" b="1" i="1" smtClean="0">
                            <a:solidFill>
                              <a:srgbClr val="FF0000"/>
                            </a:solidFill>
                            <a:latin typeface="Cambria Math"/>
                          </a:rPr>
                          <m:t>مجموعالتكرارات</m:t>
                        </m:r>
                        <m:r>
                          <a:rPr lang="ar-IQ" sz="3200" b="1" i="1" smtClean="0">
                            <a:solidFill>
                              <a:srgbClr val="FF0000"/>
                            </a:solidFill>
                            <a:latin typeface="Cambria Math"/>
                          </a:rPr>
                          <m:t> </m:t>
                        </m:r>
                      </m:num>
                      <m:den>
                        <m:r>
                          <a:rPr lang="ar-IQ" sz="3200" b="1" i="1" smtClean="0">
                            <a:solidFill>
                              <a:srgbClr val="FF0000"/>
                            </a:solidFill>
                            <a:latin typeface="Cambria Math"/>
                          </a:rPr>
                          <m:t>عددالتكرارات</m:t>
                        </m:r>
                        <m:r>
                          <a:rPr lang="ar-IQ" sz="3200" b="1" i="1" smtClean="0">
                            <a:solidFill>
                              <a:srgbClr val="FF0000"/>
                            </a:solidFill>
                            <a:latin typeface="Cambria Math"/>
                          </a:rPr>
                          <m:t> </m:t>
                        </m:r>
                      </m:den>
                    </m:f>
                  </m:oMath>
                </a14:m>
                <a:r>
                  <a:rPr lang="ar-IQ" sz="3200" b="1" i="1" dirty="0" smtClean="0">
                    <a:solidFill>
                      <a:srgbClr val="FF0000"/>
                    </a:solidFill>
                  </a:rPr>
                  <a:t>   </a:t>
                </a:r>
                <a14:m>
                  <m:oMath xmlns:m="http://schemas.openxmlformats.org/officeDocument/2006/math">
                    <m:r>
                      <a:rPr lang="en-US" sz="3200" b="1" i="1" dirty="0" smtClean="0">
                        <a:solidFill>
                          <a:srgbClr val="FF0000"/>
                        </a:solidFill>
                        <a:latin typeface="Cambria Math"/>
                      </a:rPr>
                      <m:t>𝑬</m:t>
                    </m:r>
                    <m:r>
                      <a:rPr lang="en-US" sz="3200" b="1" i="1" dirty="0" smtClean="0">
                        <a:solidFill>
                          <a:srgbClr val="FF0000"/>
                        </a:solidFill>
                        <a:latin typeface="Cambria Math"/>
                      </a:rPr>
                      <m:t>=</m:t>
                    </m:r>
                    <m:f>
                      <m:fPr>
                        <m:ctrlPr>
                          <a:rPr lang="en-US" sz="3200" b="1" i="1" dirty="0" smtClean="0">
                            <a:solidFill>
                              <a:srgbClr val="FF0000"/>
                            </a:solidFill>
                            <a:latin typeface="Cambria Math"/>
                          </a:rPr>
                        </m:ctrlPr>
                      </m:fPr>
                      <m:num>
                        <m:r>
                          <a:rPr lang="en-US" sz="3200" b="1" i="1" dirty="0" smtClean="0">
                            <a:solidFill>
                              <a:srgbClr val="FF0000"/>
                            </a:solidFill>
                            <a:latin typeface="Cambria Math"/>
                          </a:rPr>
                          <m:t>𝟔𝟎</m:t>
                        </m:r>
                      </m:num>
                      <m:den>
                        <m:r>
                          <a:rPr lang="en-US" sz="3200" b="1" i="1" dirty="0" smtClean="0">
                            <a:solidFill>
                              <a:srgbClr val="FF0000"/>
                            </a:solidFill>
                            <a:latin typeface="Cambria Math"/>
                          </a:rPr>
                          <m:t>𝟔</m:t>
                        </m:r>
                      </m:den>
                    </m:f>
                    <m:r>
                      <a:rPr lang="en-US" sz="3200" b="1" i="1" dirty="0" smtClean="0">
                        <a:solidFill>
                          <a:srgbClr val="FF0000"/>
                        </a:solidFill>
                        <a:latin typeface="Cambria Math"/>
                      </a:rPr>
                      <m:t>=</m:t>
                    </m:r>
                    <m:r>
                      <a:rPr lang="en-US" sz="3200" b="1" i="1" dirty="0" smtClean="0">
                        <a:solidFill>
                          <a:srgbClr val="FF0000"/>
                        </a:solidFill>
                        <a:latin typeface="Cambria Math"/>
                      </a:rPr>
                      <m:t>𝟏𝟎</m:t>
                    </m:r>
                  </m:oMath>
                </a14:m>
                <a:r>
                  <a:rPr lang="ar-IQ" sz="3200" b="1" i="1" dirty="0" smtClean="0">
                    <a:solidFill>
                      <a:srgbClr val="FF0000"/>
                    </a:solidFill>
                  </a:rPr>
                  <a:t>  </a:t>
                </a:r>
              </a:p>
              <a:p>
                <a:pPr marL="514350" indent="-514350" algn="r" rtl="1">
                  <a:buFont typeface="+mj-lt"/>
                  <a:buAutoNum type="arabicPeriod"/>
                </a:pPr>
                <a:r>
                  <a:rPr lang="ar-IQ" sz="3200" b="1" i="1" dirty="0" smtClean="0">
                    <a:solidFill>
                      <a:srgbClr val="FF0000"/>
                    </a:solidFill>
                  </a:rPr>
                  <a:t>نكون الجدول التالي :                   </a:t>
                </a:r>
                <a:endParaRPr lang="en-US" sz="3200" b="1" i="1" dirty="0">
                  <a:solidFill>
                    <a:srgbClr val="FF0000"/>
                  </a:solidFill>
                </a:endParaRPr>
              </a:p>
            </p:txBody>
          </p:sp>
        </mc:Choice>
        <mc:Fallback xmlns="">
          <p:sp>
            <p:nvSpPr>
              <p:cNvPr id="5" name="مربع نص 4"/>
              <p:cNvSpPr txBox="1">
                <a:spLocks noRot="1" noChangeAspect="1" noMove="1" noResize="1" noEditPoints="1" noAdjustHandles="1" noChangeArrowheads="1" noChangeShapeType="1" noTextEdit="1"/>
              </p:cNvSpPr>
              <p:nvPr/>
            </p:nvSpPr>
            <p:spPr>
              <a:xfrm>
                <a:off x="0" y="825787"/>
                <a:ext cx="9144000" cy="3155223"/>
              </a:xfrm>
              <a:prstGeom prst="rect">
                <a:avLst/>
              </a:prstGeom>
              <a:blipFill rotWithShape="1">
                <a:blip r:embed="rId2"/>
                <a:stretch>
                  <a:fillRect t="-2510" r="-1800" b="-5792"/>
                </a:stretch>
              </a:blipFill>
            </p:spPr>
            <p:txBody>
              <a:bodyPr/>
              <a:lstStyle/>
              <a:p>
                <a:r>
                  <a:rPr lang="en-US">
                    <a:noFill/>
                  </a:rPr>
                  <a:t> </a:t>
                </a:r>
              </a:p>
            </p:txBody>
          </p:sp>
        </mc:Fallback>
      </mc:AlternateContent>
    </p:spTree>
    <p:extLst>
      <p:ext uri="{BB962C8B-B14F-4D97-AF65-F5344CB8AC3E}">
        <p14:creationId xmlns:p14="http://schemas.microsoft.com/office/powerpoint/2010/main" val="427184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جدول 3"/>
              <p:cNvGraphicFramePr>
                <a:graphicFrameLocks noGrp="1"/>
              </p:cNvGraphicFramePr>
              <p:nvPr>
                <p:extLst>
                  <p:ext uri="{D42A27DB-BD31-4B8C-83A1-F6EECF244321}">
                    <p14:modId xmlns:p14="http://schemas.microsoft.com/office/powerpoint/2010/main" val="3882165496"/>
                  </p:ext>
                </p:extLst>
              </p:nvPr>
            </p:nvGraphicFramePr>
            <p:xfrm>
              <a:off x="1524000" y="1397000"/>
              <a:ext cx="6096000" cy="3242945"/>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𝑶</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a:rPr>
                                  <m:t>𝑬</m:t>
                                </m:r>
                              </m:oMath>
                            </m:oMathPara>
                          </a14:m>
                          <a:endParaRPr lang="en-US" dirty="0"/>
                        </a:p>
                        <a:p>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𝑶</m:t>
                                </m:r>
                                <m:r>
                                  <a:rPr lang="en-US" b="1" i="1" smtClean="0">
                                    <a:latin typeface="Cambria Math"/>
                                  </a:rPr>
                                  <m:t>−</m:t>
                                </m:r>
                                <m:r>
                                  <a:rPr lang="en-US" b="1" i="1" smtClean="0">
                                    <a:latin typeface="Cambria Math"/>
                                  </a:rPr>
                                  <m:t>𝑬</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d>
                                      <m:dPr>
                                        <m:ctrlPr>
                                          <a:rPr lang="en-US" i="1" smtClean="0">
                                            <a:latin typeface="Cambria Math"/>
                                          </a:rPr>
                                        </m:ctrlPr>
                                      </m:dPr>
                                      <m:e>
                                        <m:r>
                                          <a:rPr lang="en-US" b="1" i="1" smtClean="0">
                                            <a:latin typeface="Cambria Math"/>
                                          </a:rPr>
                                          <m:t>𝑶</m:t>
                                        </m:r>
                                        <m:r>
                                          <a:rPr lang="en-US" b="1" i="1" smtClean="0">
                                            <a:latin typeface="Cambria Math"/>
                                          </a:rPr>
                                          <m:t>−</m:t>
                                        </m:r>
                                        <m:r>
                                          <a:rPr lang="en-US" b="1" i="1" smtClean="0">
                                            <a:latin typeface="Cambria Math"/>
                                          </a:rPr>
                                          <m:t>𝑬</m:t>
                                        </m:r>
                                      </m:e>
                                    </m:d>
                                  </m:e>
                                  <m:sup>
                                    <m:r>
                                      <a:rPr lang="en-US" b="1" i="1" smtClean="0">
                                        <a:latin typeface="Cambria Math"/>
                                      </a:rPr>
                                      <m:t>𝟐</m:t>
                                    </m:r>
                                  </m:sup>
                                </m:sSup>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sSup>
                                      <m:sSupPr>
                                        <m:ctrlPr>
                                          <a:rPr lang="en-US" i="1" smtClean="0">
                                            <a:latin typeface="Cambria Math"/>
                                          </a:rPr>
                                        </m:ctrlPr>
                                      </m:sSupPr>
                                      <m:e>
                                        <m:d>
                                          <m:dPr>
                                            <m:ctrlPr>
                                              <a:rPr lang="en-US" i="1" smtClean="0">
                                                <a:latin typeface="Cambria Math"/>
                                              </a:rPr>
                                            </m:ctrlPr>
                                          </m:dPr>
                                          <m:e>
                                            <m:r>
                                              <a:rPr lang="en-US" b="1" i="1" smtClean="0">
                                                <a:latin typeface="Cambria Math"/>
                                              </a:rPr>
                                              <m:t>𝑶</m:t>
                                            </m:r>
                                            <m:r>
                                              <a:rPr lang="en-US" b="1" i="1" smtClean="0">
                                                <a:latin typeface="Cambria Math"/>
                                              </a:rPr>
                                              <m:t>−</m:t>
                                            </m:r>
                                            <m:r>
                                              <a:rPr lang="en-US" b="1" i="1" smtClean="0">
                                                <a:latin typeface="Cambria Math"/>
                                              </a:rPr>
                                              <m:t>𝑬</m:t>
                                            </m:r>
                                          </m:e>
                                        </m:d>
                                      </m:e>
                                      <m:sup>
                                        <m:r>
                                          <a:rPr lang="en-US" b="1" i="1" smtClean="0">
                                            <a:latin typeface="Cambria Math"/>
                                          </a:rPr>
                                          <m:t>𝟐</m:t>
                                        </m:r>
                                      </m:sup>
                                    </m:sSup>
                                  </m:num>
                                  <m:den>
                                    <m:r>
                                      <a:rPr lang="en-US" b="1" i="1" smtClean="0">
                                        <a:latin typeface="Cambria Math"/>
                                      </a:rPr>
                                      <m:t>𝑬</m:t>
                                    </m:r>
                                  </m:den>
                                </m:f>
                              </m:oMath>
                            </m:oMathPara>
                          </a14:m>
                          <a:endParaRPr lang="en-US" dirty="0"/>
                        </a:p>
                      </a:txBody>
                      <a:tcPr/>
                    </a:tc>
                  </a:tr>
                  <a:tr h="370840">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370840">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0.9</a:t>
                          </a:r>
                          <a:endParaRPr lang="en-US" dirty="0"/>
                        </a:p>
                      </a:txBody>
                      <a:tcPr/>
                    </a:tc>
                  </a:tr>
                  <a:tr h="370840">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r>
                  <a:tr h="370840">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0.9</a:t>
                          </a:r>
                          <a:endParaRPr lang="en-US" dirty="0"/>
                        </a:p>
                      </a:txBody>
                      <a:tcPr/>
                    </a:tc>
                  </a:tr>
                  <a:tr h="370840">
                    <a:tc>
                      <a:txBody>
                        <a:bodyPr/>
                        <a:lstStyle/>
                        <a:p>
                          <a:r>
                            <a:rPr lang="en-US" dirty="0" smtClean="0"/>
                            <a:t>15</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r>
                  <a:tr h="370840">
                    <a:tc>
                      <a:txBody>
                        <a:bodyPr/>
                        <a:lstStyle/>
                        <a:p>
                          <a:r>
                            <a:rPr lang="en-US" dirty="0" smtClean="0"/>
                            <a:t>20</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c>
                      <a:txBody>
                        <a:bodyPr/>
                        <a:lstStyle/>
                        <a:p>
                          <a:r>
                            <a:rPr lang="en-US" dirty="0" smtClean="0"/>
                            <a:t>10</a:t>
                          </a:r>
                          <a:endParaRPr lang="en-US" dirty="0"/>
                        </a:p>
                      </a:txBody>
                      <a:tcPr/>
                    </a:tc>
                  </a:tr>
                  <a:tr h="370840">
                    <a:tc>
                      <a:txBody>
                        <a:bodyPr/>
                        <a:lstStyle/>
                        <a:p>
                          <a:r>
                            <a:rPr lang="en-US" dirty="0" smtClean="0"/>
                            <a:t>Sum=60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18.4</a:t>
                          </a:r>
                          <a:endParaRPr lang="en-US" dirty="0"/>
                        </a:p>
                      </a:txBody>
                      <a:tcPr/>
                    </a:tc>
                  </a:tr>
                </a:tbl>
              </a:graphicData>
            </a:graphic>
          </p:graphicFrame>
        </mc:Choice>
        <mc:Fallback xmlns="">
          <p:graphicFrame>
            <p:nvGraphicFramePr>
              <p:cNvPr id="4" name="جدول 3"/>
              <p:cNvGraphicFramePr>
                <a:graphicFrameLocks noGrp="1"/>
              </p:cNvGraphicFramePr>
              <p:nvPr>
                <p:extLst>
                  <p:ext uri="{D42A27DB-BD31-4B8C-83A1-F6EECF244321}">
                    <p14:modId xmlns:p14="http://schemas.microsoft.com/office/powerpoint/2010/main" val="3882165496"/>
                  </p:ext>
                </p:extLst>
              </p:nvPr>
            </p:nvGraphicFramePr>
            <p:xfrm>
              <a:off x="1524000" y="1397000"/>
              <a:ext cx="6096000" cy="3242945"/>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647065">
                    <a:tc>
                      <a:txBody>
                        <a:bodyPr/>
                        <a:lstStyle/>
                        <a:p>
                          <a:endParaRPr lang="en-US"/>
                        </a:p>
                      </a:txBody>
                      <a:tcPr>
                        <a:blipFill rotWithShape="1">
                          <a:blip r:embed="rId2"/>
                          <a:stretch>
                            <a:fillRect r="-400000" b="-416038"/>
                          </a:stretch>
                        </a:blipFill>
                      </a:tcPr>
                    </a:tc>
                    <a:tc>
                      <a:txBody>
                        <a:bodyPr/>
                        <a:lstStyle/>
                        <a:p>
                          <a:endParaRPr lang="en-US"/>
                        </a:p>
                      </a:txBody>
                      <a:tcPr>
                        <a:blipFill rotWithShape="1">
                          <a:blip r:embed="rId2"/>
                          <a:stretch>
                            <a:fillRect l="-100000" r="-300000" b="-416038"/>
                          </a:stretch>
                        </a:blipFill>
                      </a:tcPr>
                    </a:tc>
                    <a:tc>
                      <a:txBody>
                        <a:bodyPr/>
                        <a:lstStyle/>
                        <a:p>
                          <a:endParaRPr lang="en-US"/>
                        </a:p>
                      </a:txBody>
                      <a:tcPr>
                        <a:blipFill rotWithShape="1">
                          <a:blip r:embed="rId2"/>
                          <a:stretch>
                            <a:fillRect l="-200000" r="-200000" b="-416038"/>
                          </a:stretch>
                        </a:blipFill>
                      </a:tcPr>
                    </a:tc>
                    <a:tc>
                      <a:txBody>
                        <a:bodyPr/>
                        <a:lstStyle/>
                        <a:p>
                          <a:endParaRPr lang="en-US"/>
                        </a:p>
                      </a:txBody>
                      <a:tcPr>
                        <a:blipFill rotWithShape="1">
                          <a:blip r:embed="rId2"/>
                          <a:stretch>
                            <a:fillRect l="-300000" r="-100000" b="-416038"/>
                          </a:stretch>
                        </a:blipFill>
                      </a:tcPr>
                    </a:tc>
                    <a:tc>
                      <a:txBody>
                        <a:bodyPr/>
                        <a:lstStyle/>
                        <a:p>
                          <a:endParaRPr lang="en-US"/>
                        </a:p>
                      </a:txBody>
                      <a:tcPr>
                        <a:blipFill rotWithShape="1">
                          <a:blip r:embed="rId2"/>
                          <a:stretch>
                            <a:fillRect l="-400000" b="-416038"/>
                          </a:stretch>
                        </a:blipFill>
                      </a:tcPr>
                    </a:tc>
                  </a:tr>
                  <a:tr h="370840">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370840">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0.9</a:t>
                          </a:r>
                          <a:endParaRPr lang="en-US" dirty="0"/>
                        </a:p>
                      </a:txBody>
                      <a:tcPr/>
                    </a:tc>
                  </a:tr>
                  <a:tr h="370840">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r>
                  <a:tr h="370840">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0.9</a:t>
                          </a:r>
                          <a:endParaRPr lang="en-US" dirty="0"/>
                        </a:p>
                      </a:txBody>
                      <a:tcPr/>
                    </a:tc>
                  </a:tr>
                  <a:tr h="370840">
                    <a:tc>
                      <a:txBody>
                        <a:bodyPr/>
                        <a:lstStyle/>
                        <a:p>
                          <a:r>
                            <a:rPr lang="en-US" dirty="0" smtClean="0"/>
                            <a:t>15</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r>
                  <a:tr h="370840">
                    <a:tc>
                      <a:txBody>
                        <a:bodyPr/>
                        <a:lstStyle/>
                        <a:p>
                          <a:r>
                            <a:rPr lang="en-US" dirty="0" smtClean="0"/>
                            <a:t>20</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c>
                      <a:txBody>
                        <a:bodyPr/>
                        <a:lstStyle/>
                        <a:p>
                          <a:r>
                            <a:rPr lang="en-US" dirty="0" smtClean="0"/>
                            <a:t>10</a:t>
                          </a:r>
                          <a:endParaRPr lang="en-US" dirty="0"/>
                        </a:p>
                      </a:txBody>
                      <a:tcPr/>
                    </a:tc>
                  </a:tr>
                  <a:tr h="370840">
                    <a:tc>
                      <a:txBody>
                        <a:bodyPr/>
                        <a:lstStyle/>
                        <a:p>
                          <a:r>
                            <a:rPr lang="en-US" dirty="0" smtClean="0"/>
                            <a:t>Sum=60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18.4</a:t>
                          </a:r>
                          <a:endParaRPr lang="en-US" dirty="0"/>
                        </a:p>
                      </a:txBody>
                      <a:tcPr/>
                    </a:tc>
                  </a:tr>
                </a:tbl>
              </a:graphicData>
            </a:graphic>
          </p:graphicFrame>
        </mc:Fallback>
      </mc:AlternateContent>
    </p:spTree>
    <p:extLst>
      <p:ext uri="{BB962C8B-B14F-4D97-AF65-F5344CB8AC3E}">
        <p14:creationId xmlns:p14="http://schemas.microsoft.com/office/powerpoint/2010/main" val="122499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ربع نص 3"/>
              <p:cNvSpPr txBox="1"/>
              <p:nvPr/>
            </p:nvSpPr>
            <p:spPr>
              <a:xfrm>
                <a:off x="838200" y="381000"/>
                <a:ext cx="7315200" cy="584775"/>
              </a:xfrm>
              <a:prstGeom prst="rect">
                <a:avLst/>
              </a:prstGeom>
              <a:noFill/>
            </p:spPr>
            <p:txBody>
              <a:bodyPr wrap="square" rtlCol="0">
                <a:spAutoFit/>
              </a:bodyPr>
              <a:lstStyle/>
              <a:p>
                <a:pPr algn="ctr" rtl="1"/>
                <a14:m>
                  <m:oMath xmlns:m="http://schemas.openxmlformats.org/officeDocument/2006/math">
                    <m:r>
                      <a:rPr lang="en-US" sz="3200" b="1" i="1" smtClean="0">
                        <a:solidFill>
                          <a:srgbClr val="FF0000"/>
                        </a:solidFill>
                        <a:latin typeface="Cambria Math"/>
                      </a:rPr>
                      <m:t>𝒅𝒇</m:t>
                    </m:r>
                    <m:r>
                      <a:rPr lang="en-US" sz="3200" b="1" i="1" smtClean="0">
                        <a:solidFill>
                          <a:srgbClr val="FF0000"/>
                        </a:solidFill>
                        <a:latin typeface="Cambria Math"/>
                      </a:rPr>
                      <m:t>=</m:t>
                    </m:r>
                    <m:r>
                      <a:rPr lang="en-US" sz="3200" b="1" i="1" smtClean="0">
                        <a:solidFill>
                          <a:srgbClr val="FF0000"/>
                        </a:solidFill>
                        <a:latin typeface="Cambria Math"/>
                      </a:rPr>
                      <m:t>𝒏</m:t>
                    </m:r>
                    <m:r>
                      <a:rPr lang="en-US" sz="3200" b="1" i="1" smtClean="0">
                        <a:solidFill>
                          <a:srgbClr val="FF0000"/>
                        </a:solidFill>
                        <a:latin typeface="Cambria Math"/>
                      </a:rPr>
                      <m:t>−</m:t>
                    </m:r>
                    <m:r>
                      <a:rPr lang="en-US" sz="3200" b="1" i="1" smtClean="0">
                        <a:solidFill>
                          <a:srgbClr val="FF0000"/>
                        </a:solidFill>
                        <a:latin typeface="Cambria Math"/>
                      </a:rPr>
                      <m:t>𝟏</m:t>
                    </m:r>
                    <m:r>
                      <a:rPr lang="en-US" sz="3200" b="1" i="1" smtClean="0">
                        <a:solidFill>
                          <a:srgbClr val="FF0000"/>
                        </a:solidFill>
                        <a:latin typeface="Cambria Math"/>
                      </a:rPr>
                      <m:t>=</m:t>
                    </m:r>
                    <m:r>
                      <a:rPr lang="en-US" sz="3200" b="1" i="1" smtClean="0">
                        <a:solidFill>
                          <a:srgbClr val="FF0000"/>
                        </a:solidFill>
                        <a:latin typeface="Cambria Math"/>
                      </a:rPr>
                      <m:t>𝟔</m:t>
                    </m:r>
                    <m:r>
                      <a:rPr lang="en-US" sz="3200" b="1" i="1" smtClean="0">
                        <a:solidFill>
                          <a:srgbClr val="FF0000"/>
                        </a:solidFill>
                        <a:latin typeface="Cambria Math"/>
                      </a:rPr>
                      <m:t>−</m:t>
                    </m:r>
                    <m:r>
                      <a:rPr lang="en-US" sz="3200" b="1" i="1" smtClean="0">
                        <a:solidFill>
                          <a:srgbClr val="FF0000"/>
                        </a:solidFill>
                        <a:latin typeface="Cambria Math"/>
                      </a:rPr>
                      <m:t>𝟏</m:t>
                    </m:r>
                    <m:r>
                      <a:rPr lang="en-US" sz="3200" b="1" i="1" smtClean="0">
                        <a:solidFill>
                          <a:srgbClr val="FF0000"/>
                        </a:solidFill>
                        <a:latin typeface="Cambria Math"/>
                      </a:rPr>
                      <m:t>=</m:t>
                    </m:r>
                    <m:r>
                      <a:rPr lang="en-US" sz="3200" b="1" i="1" smtClean="0">
                        <a:solidFill>
                          <a:srgbClr val="FF0000"/>
                        </a:solidFill>
                        <a:latin typeface="Cambria Math"/>
                      </a:rPr>
                      <m:t>𝟓</m:t>
                    </m:r>
                  </m:oMath>
                </a14:m>
                <a:r>
                  <a:rPr lang="ar-IQ" sz="3200" b="1" i="1" dirty="0" smtClean="0">
                    <a:solidFill>
                      <a:srgbClr val="FF0000"/>
                    </a:solidFill>
                  </a:rPr>
                  <a:t>  </a:t>
                </a:r>
                <a:endParaRPr lang="en-US" sz="3200" b="1" i="1" dirty="0">
                  <a:solidFill>
                    <a:srgbClr val="FF0000"/>
                  </a:solidFill>
                </a:endParaRPr>
              </a:p>
            </p:txBody>
          </p:sp>
        </mc:Choice>
        <mc:Fallback xmlns="">
          <p:sp>
            <p:nvSpPr>
              <p:cNvPr id="4" name="مربع نص 3"/>
              <p:cNvSpPr txBox="1">
                <a:spLocks noRot="1" noChangeAspect="1" noMove="1" noResize="1" noEditPoints="1" noAdjustHandles="1" noChangeArrowheads="1" noChangeShapeType="1" noTextEdit="1"/>
              </p:cNvSpPr>
              <p:nvPr/>
            </p:nvSpPr>
            <p:spPr>
              <a:xfrm>
                <a:off x="838200" y="381000"/>
                <a:ext cx="7315200" cy="584775"/>
              </a:xfrm>
              <a:prstGeom prst="rect">
                <a:avLst/>
              </a:prstGeom>
              <a:blipFill rotWithShape="1">
                <a:blip r:embed="rId2"/>
                <a:stretch>
                  <a:fillRect t="-15789" b="-315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مربع نص 4"/>
              <p:cNvSpPr txBox="1"/>
              <p:nvPr/>
            </p:nvSpPr>
            <p:spPr>
              <a:xfrm>
                <a:off x="997527" y="1118175"/>
                <a:ext cx="7315200" cy="1137363"/>
              </a:xfrm>
              <a:prstGeom prst="rect">
                <a:avLst/>
              </a:prstGeom>
              <a:noFill/>
            </p:spPr>
            <p:txBody>
              <a:bodyPr wrap="square" rtlCol="0">
                <a:spAutoFit/>
              </a:bodyPr>
              <a:lstStyle/>
              <a:p>
                <a:pPr algn="r" rtl="1"/>
                <a:r>
                  <a:rPr lang="ar-IQ" sz="3200" b="1" i="1" dirty="0" smtClean="0">
                    <a:solidFill>
                      <a:srgbClr val="FF0000"/>
                    </a:solidFill>
                  </a:rPr>
                  <a:t>نجري المقارنة </a:t>
                </a:r>
              </a:p>
              <a:p>
                <a:pPr algn="r" rtl="1"/>
                <a14:m>
                  <m:oMath xmlns:m="http://schemas.openxmlformats.org/officeDocument/2006/math">
                    <m:sSup>
                      <m:sSupPr>
                        <m:ctrlPr>
                          <a:rPr lang="ar-IQ" sz="3200" b="1" i="1" smtClean="0">
                            <a:solidFill>
                              <a:srgbClr val="FF0000"/>
                            </a:solidFill>
                            <a:latin typeface="Cambria Math"/>
                          </a:rPr>
                        </m:ctrlPr>
                      </m:sSupPr>
                      <m:e>
                        <m:r>
                          <a:rPr lang="en-US" sz="3200" b="1" i="1" smtClean="0">
                            <a:solidFill>
                              <a:srgbClr val="FF0000"/>
                            </a:solidFill>
                            <a:latin typeface="Cambria Math"/>
                          </a:rPr>
                          <m:t>𝒙</m:t>
                        </m:r>
                      </m:e>
                      <m:sup>
                        <m:r>
                          <a:rPr lang="en-US" sz="3200" b="1" i="1" smtClean="0">
                            <a:solidFill>
                              <a:srgbClr val="FF0000"/>
                            </a:solidFill>
                            <a:latin typeface="Cambria Math"/>
                          </a:rPr>
                          <m:t>𝟐</m:t>
                        </m:r>
                      </m:sup>
                    </m:sSup>
                    <m:r>
                      <a:rPr lang="en-US" sz="3200" b="1" i="1" smtClean="0">
                        <a:solidFill>
                          <a:srgbClr val="FF0000"/>
                        </a:solidFill>
                        <a:latin typeface="Cambria Math"/>
                      </a:rPr>
                      <m:t>=</m:t>
                    </m:r>
                    <m:r>
                      <a:rPr lang="en-US" sz="3200" b="1" i="1" smtClean="0">
                        <a:solidFill>
                          <a:srgbClr val="FF0000"/>
                        </a:solidFill>
                        <a:latin typeface="Cambria Math"/>
                      </a:rPr>
                      <m:t>𝟏𝟖</m:t>
                    </m:r>
                    <m:r>
                      <a:rPr lang="en-US" sz="3200" b="1" i="1" smtClean="0">
                        <a:solidFill>
                          <a:srgbClr val="FF0000"/>
                        </a:solidFill>
                        <a:latin typeface="Cambria Math"/>
                      </a:rPr>
                      <m:t>.</m:t>
                    </m:r>
                    <m:r>
                      <a:rPr lang="en-US" sz="3200" b="1" i="1" smtClean="0">
                        <a:solidFill>
                          <a:srgbClr val="FF0000"/>
                        </a:solidFill>
                        <a:latin typeface="Cambria Math"/>
                      </a:rPr>
                      <m:t>𝟒</m:t>
                    </m:r>
                    <m:r>
                      <a:rPr lang="ar-IQ" sz="3200" b="1" i="1" smtClean="0">
                        <a:solidFill>
                          <a:srgbClr val="FF0000"/>
                        </a:solidFill>
                        <a:latin typeface="Cambria Math"/>
                      </a:rPr>
                      <m:t>المحسوبة</m:t>
                    </m:r>
                    <m:r>
                      <a:rPr lang="ar-IQ" sz="3200" b="1" i="1" smtClean="0">
                        <a:solidFill>
                          <a:srgbClr val="FF0000"/>
                        </a:solidFill>
                        <a:latin typeface="Cambria Math"/>
                      </a:rPr>
                      <m:t> </m:t>
                    </m:r>
                  </m:oMath>
                </a14:m>
                <a:r>
                  <a:rPr lang="ar-IQ" sz="3200" b="1" i="1" dirty="0" smtClean="0">
                    <a:solidFill>
                      <a:srgbClr val="FF0000"/>
                    </a:solidFill>
                  </a:rPr>
                  <a:t>  اكبر </a:t>
                </a:r>
                <a14:m>
                  <m:oMath xmlns:m="http://schemas.openxmlformats.org/officeDocument/2006/math">
                    <m:sSup>
                      <m:sSupPr>
                        <m:ctrlPr>
                          <a:rPr lang="ar-IQ" sz="3200" b="1" i="1" smtClean="0">
                            <a:solidFill>
                              <a:srgbClr val="FF0000"/>
                            </a:solidFill>
                            <a:latin typeface="Cambria Math"/>
                          </a:rPr>
                        </m:ctrlPr>
                      </m:sSupPr>
                      <m:e>
                        <m:r>
                          <a:rPr lang="en-US" sz="3200" b="1" i="1" smtClean="0">
                            <a:solidFill>
                              <a:srgbClr val="FF0000"/>
                            </a:solidFill>
                            <a:latin typeface="Cambria Math"/>
                          </a:rPr>
                          <m:t>𝒙</m:t>
                        </m:r>
                      </m:e>
                      <m:sup>
                        <m:r>
                          <a:rPr lang="en-US" sz="3200" b="1" i="1" smtClean="0">
                            <a:solidFill>
                              <a:srgbClr val="FF0000"/>
                            </a:solidFill>
                            <a:latin typeface="Cambria Math"/>
                          </a:rPr>
                          <m:t>𝟐</m:t>
                        </m:r>
                      </m:sup>
                    </m:sSup>
                    <m:r>
                      <a:rPr lang="en-US" sz="3200" b="1" i="1" smtClean="0">
                        <a:solidFill>
                          <a:srgbClr val="FF0000"/>
                        </a:solidFill>
                        <a:latin typeface="Cambria Math"/>
                      </a:rPr>
                      <m:t>=</m:t>
                    </m:r>
                    <m:r>
                      <a:rPr lang="en-US" sz="3200" b="1" i="1" smtClean="0">
                        <a:solidFill>
                          <a:srgbClr val="FF0000"/>
                        </a:solidFill>
                        <a:latin typeface="Cambria Math"/>
                      </a:rPr>
                      <m:t>𝟏𝟏</m:t>
                    </m:r>
                    <m:r>
                      <a:rPr lang="en-US" sz="3200" b="1" i="1" smtClean="0">
                        <a:solidFill>
                          <a:srgbClr val="FF0000"/>
                        </a:solidFill>
                        <a:latin typeface="Cambria Math"/>
                      </a:rPr>
                      <m:t>.</m:t>
                    </m:r>
                    <m:r>
                      <a:rPr lang="en-US" sz="3200" b="1" i="1" smtClean="0">
                        <a:solidFill>
                          <a:srgbClr val="FF0000"/>
                        </a:solidFill>
                        <a:latin typeface="Cambria Math"/>
                      </a:rPr>
                      <m:t>𝟕</m:t>
                    </m:r>
                    <m:r>
                      <a:rPr lang="ar-IQ" sz="3200" b="1" i="1" smtClean="0">
                        <a:solidFill>
                          <a:srgbClr val="FF0000"/>
                        </a:solidFill>
                        <a:latin typeface="Cambria Math"/>
                      </a:rPr>
                      <m:t>الجدولية</m:t>
                    </m:r>
                  </m:oMath>
                </a14:m>
                <a:endParaRPr lang="en-US" sz="3200" b="1" i="1" dirty="0">
                  <a:solidFill>
                    <a:srgbClr val="FF0000"/>
                  </a:solidFill>
                </a:endParaRPr>
              </a:p>
            </p:txBody>
          </p:sp>
        </mc:Choice>
        <mc:Fallback xmlns="">
          <p:sp>
            <p:nvSpPr>
              <p:cNvPr id="5" name="مربع نص 4"/>
              <p:cNvSpPr txBox="1">
                <a:spLocks noRot="1" noChangeAspect="1" noMove="1" noResize="1" noEditPoints="1" noAdjustHandles="1" noChangeArrowheads="1" noChangeShapeType="1" noTextEdit="1"/>
              </p:cNvSpPr>
              <p:nvPr/>
            </p:nvSpPr>
            <p:spPr>
              <a:xfrm>
                <a:off x="997527" y="1118175"/>
                <a:ext cx="7315200" cy="1137363"/>
              </a:xfrm>
              <a:prstGeom prst="rect">
                <a:avLst/>
              </a:prstGeom>
              <a:blipFill rotWithShape="1">
                <a:blip r:embed="rId3"/>
                <a:stretch>
                  <a:fillRect t="-6952" r="-2083" b="-15508"/>
                </a:stretch>
              </a:blipFill>
            </p:spPr>
            <p:txBody>
              <a:bodyPr/>
              <a:lstStyle/>
              <a:p>
                <a:r>
                  <a:rPr lang="en-US">
                    <a:noFill/>
                  </a:rPr>
                  <a:t> </a:t>
                </a:r>
              </a:p>
            </p:txBody>
          </p:sp>
        </mc:Fallback>
      </mc:AlternateContent>
      <p:sp>
        <p:nvSpPr>
          <p:cNvPr id="7" name="مربع نص 6"/>
          <p:cNvSpPr txBox="1"/>
          <p:nvPr/>
        </p:nvSpPr>
        <p:spPr>
          <a:xfrm>
            <a:off x="685800" y="2743200"/>
            <a:ext cx="8077200" cy="1569660"/>
          </a:xfrm>
          <a:prstGeom prst="rect">
            <a:avLst/>
          </a:prstGeom>
          <a:noFill/>
        </p:spPr>
        <p:txBody>
          <a:bodyPr wrap="square" rtlCol="0">
            <a:spAutoFit/>
          </a:bodyPr>
          <a:lstStyle/>
          <a:p>
            <a:pPr algn="r" rtl="1"/>
            <a:r>
              <a:rPr lang="ar-IQ" sz="3200" b="1" i="1" dirty="0" smtClean="0">
                <a:solidFill>
                  <a:srgbClr val="FF0000"/>
                </a:solidFill>
              </a:rPr>
              <a:t>لذلك نرفض الفرض الصفري ونقبل الفرض البديل القائل بانه توجد فروقات ذات دلالة احصائية بين قيم المشاهدات والقيم المتوقعة    </a:t>
            </a:r>
            <a:endParaRPr lang="en-US" sz="3200" b="1" i="1" dirty="0">
              <a:solidFill>
                <a:srgbClr val="FF0000"/>
              </a:solidFill>
            </a:endParaRPr>
          </a:p>
        </p:txBody>
      </p:sp>
    </p:spTree>
    <p:extLst>
      <p:ext uri="{BB962C8B-B14F-4D97-AF65-F5344CB8AC3E}">
        <p14:creationId xmlns:p14="http://schemas.microsoft.com/office/powerpoint/2010/main" val="90100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38200" y="381000"/>
            <a:ext cx="7315200" cy="584775"/>
          </a:xfrm>
          <a:prstGeom prst="rect">
            <a:avLst/>
          </a:prstGeom>
          <a:noFill/>
        </p:spPr>
        <p:txBody>
          <a:bodyPr wrap="square" rtlCol="0">
            <a:spAutoFit/>
          </a:bodyPr>
          <a:lstStyle/>
          <a:p>
            <a:pPr algn="ctr" rtl="1"/>
            <a:r>
              <a:rPr lang="ar-IQ" sz="3200" b="1" i="1" dirty="0" smtClean="0">
                <a:solidFill>
                  <a:srgbClr val="FF0000"/>
                </a:solidFill>
              </a:rPr>
              <a:t>مثال </a:t>
            </a:r>
            <a:endParaRPr lang="en-US" sz="3200" b="1" i="1" dirty="0">
              <a:solidFill>
                <a:srgbClr val="FF0000"/>
              </a:solidFill>
            </a:endParaRPr>
          </a:p>
        </p:txBody>
      </p:sp>
      <p:sp>
        <p:nvSpPr>
          <p:cNvPr id="5" name="مربع نص 4"/>
          <p:cNvSpPr txBox="1"/>
          <p:nvPr/>
        </p:nvSpPr>
        <p:spPr>
          <a:xfrm>
            <a:off x="990600" y="1295400"/>
            <a:ext cx="7315200" cy="2062103"/>
          </a:xfrm>
          <a:prstGeom prst="rect">
            <a:avLst/>
          </a:prstGeom>
          <a:noFill/>
        </p:spPr>
        <p:txBody>
          <a:bodyPr wrap="square" rtlCol="0">
            <a:spAutoFit/>
          </a:bodyPr>
          <a:lstStyle/>
          <a:p>
            <a:pPr algn="r" rtl="1"/>
            <a:r>
              <a:rPr lang="ar-IQ" sz="3200" b="1" i="1" dirty="0" smtClean="0">
                <a:solidFill>
                  <a:srgbClr val="FF0000"/>
                </a:solidFill>
              </a:rPr>
              <a:t>الجدول التالي يوضح اراء 60 فرد حول المشاركة السياسية وكانت اجاباتهم كالتالي :</a:t>
            </a:r>
          </a:p>
          <a:p>
            <a:pPr algn="r" rtl="1"/>
            <a:r>
              <a:rPr lang="ar-IQ" sz="3200" b="1" i="1" dirty="0" smtClean="0">
                <a:solidFill>
                  <a:srgbClr val="FF0000"/>
                </a:solidFill>
              </a:rPr>
              <a:t>المطلوب حساب مربع </a:t>
            </a:r>
            <a:r>
              <a:rPr lang="ar-IQ" sz="3200" b="1" i="1" dirty="0" err="1" smtClean="0">
                <a:solidFill>
                  <a:srgbClr val="FF0000"/>
                </a:solidFill>
              </a:rPr>
              <a:t>كاي</a:t>
            </a:r>
            <a:r>
              <a:rPr lang="ar-IQ" sz="3200" b="1" i="1" dirty="0" smtClean="0">
                <a:solidFill>
                  <a:srgbClr val="FF0000"/>
                </a:solidFill>
              </a:rPr>
              <a:t> عند مستوى معنوية 0.05 علما بان القيمة الجدولية 7.5  </a:t>
            </a:r>
            <a:endParaRPr lang="en-US" sz="3200" b="1" i="1" dirty="0">
              <a:solidFill>
                <a:srgbClr val="FF0000"/>
              </a:solidFill>
            </a:endParaRPr>
          </a:p>
        </p:txBody>
      </p:sp>
      <p:graphicFrame>
        <p:nvGraphicFramePr>
          <p:cNvPr id="7" name="جدول 6"/>
          <p:cNvGraphicFramePr>
            <a:graphicFrameLocks noGrp="1"/>
          </p:cNvGraphicFramePr>
          <p:nvPr>
            <p:extLst>
              <p:ext uri="{D42A27DB-BD31-4B8C-83A1-F6EECF244321}">
                <p14:modId xmlns:p14="http://schemas.microsoft.com/office/powerpoint/2010/main" val="1505778738"/>
              </p:ext>
            </p:extLst>
          </p:nvPr>
        </p:nvGraphicFramePr>
        <p:xfrm>
          <a:off x="1600200" y="3733800"/>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ar-IQ" dirty="0" smtClean="0"/>
                        <a:t>الرأي </a:t>
                      </a:r>
                      <a:endParaRPr lang="en-US" dirty="0"/>
                    </a:p>
                  </a:txBody>
                  <a:tcPr/>
                </a:tc>
                <a:tc>
                  <a:txBody>
                    <a:bodyPr/>
                    <a:lstStyle/>
                    <a:p>
                      <a:r>
                        <a:rPr lang="ar-IQ" dirty="0" smtClean="0"/>
                        <a:t>موافق</a:t>
                      </a:r>
                      <a:endParaRPr lang="en-US" dirty="0"/>
                    </a:p>
                  </a:txBody>
                  <a:tcPr/>
                </a:tc>
                <a:tc>
                  <a:txBody>
                    <a:bodyPr/>
                    <a:lstStyle/>
                    <a:p>
                      <a:r>
                        <a:rPr lang="ar-IQ" dirty="0" smtClean="0"/>
                        <a:t>غير موافق</a:t>
                      </a:r>
                      <a:endParaRPr lang="en-US" dirty="0"/>
                    </a:p>
                  </a:txBody>
                  <a:tcPr/>
                </a:tc>
              </a:tr>
              <a:tr h="370840">
                <a:tc>
                  <a:txBody>
                    <a:bodyPr/>
                    <a:lstStyle/>
                    <a:p>
                      <a:r>
                        <a:rPr lang="ar-IQ" dirty="0" smtClean="0"/>
                        <a:t>التكرار </a:t>
                      </a:r>
                      <a:endParaRPr lang="en-US" dirty="0"/>
                    </a:p>
                  </a:txBody>
                  <a:tcPr/>
                </a:tc>
                <a:tc>
                  <a:txBody>
                    <a:bodyPr/>
                    <a:lstStyle/>
                    <a:p>
                      <a:r>
                        <a:rPr lang="ar-IQ" dirty="0" smtClean="0"/>
                        <a:t>40</a:t>
                      </a:r>
                      <a:endParaRPr lang="en-US" dirty="0"/>
                    </a:p>
                  </a:txBody>
                  <a:tcPr/>
                </a:tc>
                <a:tc>
                  <a:txBody>
                    <a:bodyPr/>
                    <a:lstStyle/>
                    <a:p>
                      <a:r>
                        <a:rPr lang="ar-IQ" dirty="0" smtClean="0"/>
                        <a:t>20</a:t>
                      </a:r>
                      <a:endParaRPr lang="en-US" dirty="0"/>
                    </a:p>
                  </a:txBody>
                  <a:tcPr/>
                </a:tc>
              </a:tr>
            </a:tbl>
          </a:graphicData>
        </a:graphic>
      </p:graphicFrame>
    </p:spTree>
    <p:extLst>
      <p:ext uri="{BB962C8B-B14F-4D97-AF65-F5344CB8AC3E}">
        <p14:creationId xmlns:p14="http://schemas.microsoft.com/office/powerpoint/2010/main" val="2481893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38200" y="381000"/>
            <a:ext cx="7315200" cy="584775"/>
          </a:xfrm>
          <a:prstGeom prst="rect">
            <a:avLst/>
          </a:prstGeom>
          <a:noFill/>
        </p:spPr>
        <p:txBody>
          <a:bodyPr wrap="square" rtlCol="0">
            <a:spAutoFit/>
          </a:bodyPr>
          <a:lstStyle/>
          <a:p>
            <a:pPr algn="ctr" rtl="1"/>
            <a:r>
              <a:rPr lang="ar-IQ" sz="3200" b="1" i="1" dirty="0" smtClean="0">
                <a:solidFill>
                  <a:srgbClr val="FF0000"/>
                </a:solidFill>
              </a:rPr>
              <a:t>الحل  </a:t>
            </a:r>
            <a:endParaRPr lang="en-US" sz="3200" b="1" i="1" dirty="0">
              <a:solidFill>
                <a:srgbClr val="FF0000"/>
              </a:solidFill>
            </a:endParaRPr>
          </a:p>
        </p:txBody>
      </p:sp>
      <p:sp>
        <p:nvSpPr>
          <p:cNvPr id="5" name="مربع نص 4"/>
          <p:cNvSpPr txBox="1"/>
          <p:nvPr/>
        </p:nvSpPr>
        <p:spPr>
          <a:xfrm>
            <a:off x="990600" y="825787"/>
            <a:ext cx="7315200" cy="584775"/>
          </a:xfrm>
          <a:prstGeom prst="rect">
            <a:avLst/>
          </a:prstGeom>
          <a:noFill/>
        </p:spPr>
        <p:txBody>
          <a:bodyPr wrap="square" rtlCol="0">
            <a:spAutoFit/>
          </a:bodyPr>
          <a:lstStyle/>
          <a:p>
            <a:pPr algn="ctr" rtl="1"/>
            <a:r>
              <a:rPr lang="ar-IQ" sz="3200" b="1" i="1" dirty="0" smtClean="0">
                <a:solidFill>
                  <a:srgbClr val="FF0000"/>
                </a:solidFill>
              </a:rPr>
              <a:t> </a:t>
            </a:r>
            <a:endParaRPr lang="en-US" sz="3200" b="1" i="1" dirty="0">
              <a:solidFill>
                <a:srgbClr val="FF0000"/>
              </a:solidFill>
            </a:endParaRPr>
          </a:p>
        </p:txBody>
      </p:sp>
      <mc:AlternateContent xmlns:mc="http://schemas.openxmlformats.org/markup-compatibility/2006">
        <mc:Choice xmlns:a14="http://schemas.microsoft.com/office/drawing/2010/main" Requires="a14">
          <p:sp>
            <p:nvSpPr>
              <p:cNvPr id="6" name="مستطيل 5"/>
              <p:cNvSpPr/>
              <p:nvPr/>
            </p:nvSpPr>
            <p:spPr>
              <a:xfrm>
                <a:off x="152400" y="1524000"/>
                <a:ext cx="8991600" cy="3321871"/>
              </a:xfrm>
              <a:prstGeom prst="rect">
                <a:avLst/>
              </a:prstGeom>
            </p:spPr>
            <p:txBody>
              <a:bodyPr wrap="square">
                <a:spAutoFit/>
              </a:bodyPr>
              <a:lstStyle/>
              <a:p>
                <a:pPr marL="514350" indent="-514350" algn="r" rtl="1">
                  <a:buFont typeface="+mj-lt"/>
                  <a:buAutoNum type="arabicPeriod"/>
                </a:pPr>
                <a:r>
                  <a:rPr lang="ar-IQ" sz="2800" b="1" i="1" dirty="0" smtClean="0">
                    <a:solidFill>
                      <a:srgbClr val="FF0000"/>
                    </a:solidFill>
                  </a:rPr>
                  <a:t>نكتب الفروض :</a:t>
                </a:r>
                <a14:m>
                  <m:oMath xmlns:m="http://schemas.openxmlformats.org/officeDocument/2006/math">
                    <m:sSub>
                      <m:sSubPr>
                        <m:ctrlPr>
                          <a:rPr lang="ar-IQ" sz="2800" b="1" i="1" smtClean="0">
                            <a:solidFill>
                              <a:srgbClr val="FF0000"/>
                            </a:solidFill>
                            <a:latin typeface="Cambria Math"/>
                          </a:rPr>
                        </m:ctrlPr>
                      </m:sSubPr>
                      <m:e>
                        <m:r>
                          <a:rPr lang="en-US" sz="2800" b="1" i="1" smtClean="0">
                            <a:solidFill>
                              <a:srgbClr val="FF0000"/>
                            </a:solidFill>
                            <a:latin typeface="Cambria Math"/>
                          </a:rPr>
                          <m:t>𝑯</m:t>
                        </m:r>
                      </m:e>
                      <m:sub>
                        <m:r>
                          <a:rPr lang="en-US" sz="2800" b="1" i="1" smtClean="0">
                            <a:solidFill>
                              <a:srgbClr val="FF0000"/>
                            </a:solidFill>
                            <a:latin typeface="Cambria Math"/>
                          </a:rPr>
                          <m:t>𝟎</m:t>
                        </m:r>
                      </m:sub>
                    </m:sSub>
                    <m:r>
                      <a:rPr lang="ar-IQ" sz="2800" b="1" i="1" smtClean="0">
                        <a:solidFill>
                          <a:srgbClr val="FF0000"/>
                        </a:solidFill>
                        <a:latin typeface="Cambria Math"/>
                      </a:rPr>
                      <m:t>  </m:t>
                    </m:r>
                  </m:oMath>
                </a14:m>
                <a:r>
                  <a:rPr lang="ar-IQ" sz="2800" b="1" i="1" dirty="0" smtClean="0">
                    <a:solidFill>
                      <a:srgbClr val="FF0000"/>
                    </a:solidFill>
                  </a:rPr>
                  <a:t>  </a:t>
                </a:r>
                <a:r>
                  <a:rPr lang="ar-IQ" sz="2800" b="1" i="1" dirty="0" err="1" smtClean="0">
                    <a:solidFill>
                      <a:srgbClr val="FF0000"/>
                    </a:solidFill>
                  </a:rPr>
                  <a:t>لاتوجد</a:t>
                </a:r>
                <a:r>
                  <a:rPr lang="ar-IQ" sz="2800" b="1" i="1" dirty="0" smtClean="0">
                    <a:solidFill>
                      <a:srgbClr val="FF0000"/>
                    </a:solidFill>
                  </a:rPr>
                  <a:t> فروقات ذات دلالة احصائية             </a:t>
                </a:r>
                <a14:m>
                  <m:oMath xmlns:m="http://schemas.openxmlformats.org/officeDocument/2006/math">
                    <m:sSub>
                      <m:sSubPr>
                        <m:ctrlPr>
                          <a:rPr lang="ar-IQ" sz="2800" b="1" i="1" smtClean="0">
                            <a:solidFill>
                              <a:srgbClr val="FF0000"/>
                            </a:solidFill>
                            <a:latin typeface="Cambria Math"/>
                          </a:rPr>
                        </m:ctrlPr>
                      </m:sSubPr>
                      <m:e>
                        <m:r>
                          <a:rPr lang="en-US" sz="2800" b="1" i="1" smtClean="0">
                            <a:solidFill>
                              <a:srgbClr val="FF0000"/>
                            </a:solidFill>
                            <a:latin typeface="Cambria Math"/>
                          </a:rPr>
                          <m:t>𝑯</m:t>
                        </m:r>
                      </m:e>
                      <m:sub>
                        <m:r>
                          <a:rPr lang="ar-IQ" sz="2800" b="1" i="1" smtClean="0">
                            <a:solidFill>
                              <a:srgbClr val="FF0000"/>
                            </a:solidFill>
                            <a:latin typeface="Cambria Math"/>
                          </a:rPr>
                          <m:t>𝟏</m:t>
                        </m:r>
                      </m:sub>
                    </m:sSub>
                    <m:r>
                      <a:rPr lang="ar-IQ" sz="2800" b="1" i="1" smtClean="0">
                        <a:solidFill>
                          <a:srgbClr val="FF0000"/>
                        </a:solidFill>
                        <a:latin typeface="Cambria Math"/>
                      </a:rPr>
                      <m:t>    </m:t>
                    </m:r>
                  </m:oMath>
                </a14:m>
                <a:r>
                  <a:rPr lang="ar-IQ" sz="2800" b="1" i="1" dirty="0" smtClean="0">
                    <a:solidFill>
                      <a:srgbClr val="FF0000"/>
                    </a:solidFill>
                  </a:rPr>
                  <a:t>  توجد فروقات ذات دلالة احصائية</a:t>
                </a:r>
              </a:p>
              <a:p>
                <a:pPr marL="514350" indent="-514350" algn="r" rtl="1">
                  <a:buFont typeface="+mj-lt"/>
                  <a:buAutoNum type="arabicPeriod"/>
                </a:pPr>
                <a:r>
                  <a:rPr lang="ar-IQ" sz="2800" b="1" i="1" dirty="0" smtClean="0">
                    <a:solidFill>
                      <a:srgbClr val="FF0000"/>
                    </a:solidFill>
                  </a:rPr>
                  <a:t> نجد القيم المتوقعة :       </a:t>
                </a:r>
                <a14:m>
                  <m:oMath xmlns:m="http://schemas.openxmlformats.org/officeDocument/2006/math">
                    <m:r>
                      <a:rPr lang="en-US" sz="2800" b="1" i="1" smtClean="0">
                        <a:solidFill>
                          <a:srgbClr val="FF0000"/>
                        </a:solidFill>
                        <a:latin typeface="Cambria Math"/>
                      </a:rPr>
                      <m:t>𝑬</m:t>
                    </m:r>
                    <m:r>
                      <a:rPr lang="en-US" sz="2800" b="1" i="1" smtClean="0">
                        <a:solidFill>
                          <a:srgbClr val="FF0000"/>
                        </a:solidFill>
                        <a:latin typeface="Cambria Math"/>
                      </a:rPr>
                      <m:t>=</m:t>
                    </m:r>
                    <m:f>
                      <m:fPr>
                        <m:ctrlPr>
                          <a:rPr lang="en-US" sz="2800" b="1" i="1" smtClean="0">
                            <a:solidFill>
                              <a:srgbClr val="FF0000"/>
                            </a:solidFill>
                            <a:latin typeface="Cambria Math"/>
                          </a:rPr>
                        </m:ctrlPr>
                      </m:fPr>
                      <m:num>
                        <m:r>
                          <a:rPr lang="ar-IQ" sz="2800" b="1" i="1" smtClean="0">
                            <a:solidFill>
                              <a:srgbClr val="FF0000"/>
                            </a:solidFill>
                            <a:latin typeface="Cambria Math"/>
                          </a:rPr>
                          <m:t>مجموعالتكرارات</m:t>
                        </m:r>
                        <m:r>
                          <a:rPr lang="ar-IQ" sz="2800" b="1" i="1" smtClean="0">
                            <a:solidFill>
                              <a:srgbClr val="FF0000"/>
                            </a:solidFill>
                            <a:latin typeface="Cambria Math"/>
                          </a:rPr>
                          <m:t> </m:t>
                        </m:r>
                      </m:num>
                      <m:den>
                        <m:r>
                          <a:rPr lang="ar-IQ" sz="2800" b="1" i="1" smtClean="0">
                            <a:solidFill>
                              <a:srgbClr val="FF0000"/>
                            </a:solidFill>
                            <a:latin typeface="Cambria Math"/>
                          </a:rPr>
                          <m:t>عددالتكرارات</m:t>
                        </m:r>
                        <m:r>
                          <a:rPr lang="ar-IQ" sz="2800" b="1" i="1" smtClean="0">
                            <a:solidFill>
                              <a:srgbClr val="FF0000"/>
                            </a:solidFill>
                            <a:latin typeface="Cambria Math"/>
                          </a:rPr>
                          <m:t> </m:t>
                        </m:r>
                      </m:den>
                    </m:f>
                  </m:oMath>
                </a14:m>
                <a:r>
                  <a:rPr lang="ar-IQ" sz="2800" b="1" i="1" dirty="0" smtClean="0">
                    <a:solidFill>
                      <a:srgbClr val="FF0000"/>
                    </a:solidFill>
                  </a:rPr>
                  <a:t>        </a:t>
                </a:r>
                <a14:m>
                  <m:oMath xmlns:m="http://schemas.openxmlformats.org/officeDocument/2006/math">
                    <m:r>
                      <a:rPr lang="en-US" sz="3200" b="1" i="1" dirty="0" smtClean="0">
                        <a:solidFill>
                          <a:srgbClr val="FF0000"/>
                        </a:solidFill>
                        <a:latin typeface="Cambria Math"/>
                      </a:rPr>
                      <m:t>𝑬</m:t>
                    </m:r>
                    <m:r>
                      <a:rPr lang="en-US" sz="3200" b="1" i="1" dirty="0" smtClean="0">
                        <a:solidFill>
                          <a:srgbClr val="FF0000"/>
                        </a:solidFill>
                        <a:latin typeface="Cambria Math"/>
                      </a:rPr>
                      <m:t>=</m:t>
                    </m:r>
                    <m:f>
                      <m:fPr>
                        <m:ctrlPr>
                          <a:rPr lang="en-US" sz="3200" b="1" i="1" dirty="0" smtClean="0">
                            <a:solidFill>
                              <a:srgbClr val="FF0000"/>
                            </a:solidFill>
                            <a:latin typeface="Cambria Math"/>
                          </a:rPr>
                        </m:ctrlPr>
                      </m:fPr>
                      <m:num>
                        <m:r>
                          <a:rPr lang="en-US" sz="3200" b="1" i="1" dirty="0" smtClean="0">
                            <a:solidFill>
                              <a:srgbClr val="FF0000"/>
                            </a:solidFill>
                            <a:latin typeface="Cambria Math"/>
                          </a:rPr>
                          <m:t>𝟔𝟎</m:t>
                        </m:r>
                      </m:num>
                      <m:den>
                        <m:r>
                          <a:rPr lang="ar-IQ" sz="3200" b="1" i="1" dirty="0" smtClean="0">
                            <a:solidFill>
                              <a:srgbClr val="FF0000"/>
                            </a:solidFill>
                            <a:latin typeface="Cambria Math"/>
                          </a:rPr>
                          <m:t>𝟐</m:t>
                        </m:r>
                      </m:den>
                    </m:f>
                    <m:r>
                      <a:rPr lang="en-US" sz="3200" b="1" i="1" dirty="0" smtClean="0">
                        <a:solidFill>
                          <a:srgbClr val="FF0000"/>
                        </a:solidFill>
                        <a:latin typeface="Cambria Math"/>
                      </a:rPr>
                      <m:t>=</m:t>
                    </m:r>
                    <m:r>
                      <a:rPr lang="ar-IQ" sz="3200" b="1" i="1" dirty="0" smtClean="0">
                        <a:solidFill>
                          <a:srgbClr val="FF0000"/>
                        </a:solidFill>
                        <a:latin typeface="Cambria Math"/>
                      </a:rPr>
                      <m:t>𝟑𝟎</m:t>
                    </m:r>
                  </m:oMath>
                </a14:m>
                <a:endParaRPr lang="ar-IQ" sz="2800" b="1" i="1" dirty="0" smtClean="0">
                  <a:solidFill>
                    <a:srgbClr val="FF0000"/>
                  </a:solidFill>
                </a:endParaRPr>
              </a:p>
              <a:p>
                <a:pPr marL="514350" indent="-514350" algn="r" rtl="1">
                  <a:buFont typeface="+mj-lt"/>
                  <a:buAutoNum type="arabicPeriod"/>
                </a:pPr>
                <a:endParaRPr lang="ar-IQ" sz="2800" b="1" i="1" dirty="0" smtClean="0">
                  <a:solidFill>
                    <a:srgbClr val="FF0000"/>
                  </a:solidFill>
                </a:endParaRPr>
              </a:p>
              <a:p>
                <a:pPr algn="r" rtl="1"/>
                <a:endParaRPr lang="ar-IQ" sz="2800" b="1" i="1" dirty="0" smtClean="0">
                  <a:solidFill>
                    <a:srgbClr val="FF0000"/>
                  </a:solidFill>
                </a:endParaRPr>
              </a:p>
            </p:txBody>
          </p:sp>
        </mc:Choice>
        <mc:Fallback>
          <p:sp>
            <p:nvSpPr>
              <p:cNvPr id="6" name="مستطيل 5"/>
              <p:cNvSpPr>
                <a:spLocks noRot="1" noChangeAspect="1" noMove="1" noResize="1" noEditPoints="1" noAdjustHandles="1" noChangeArrowheads="1" noChangeShapeType="1" noTextEdit="1"/>
              </p:cNvSpPr>
              <p:nvPr/>
            </p:nvSpPr>
            <p:spPr>
              <a:xfrm>
                <a:off x="152400" y="1524000"/>
                <a:ext cx="8991600" cy="3321871"/>
              </a:xfrm>
              <a:prstGeom prst="rect">
                <a:avLst/>
              </a:prstGeom>
              <a:blipFill rotWithShape="1">
                <a:blip r:embed="rId2"/>
                <a:stretch>
                  <a:fillRect t="-1835" r="-1492"/>
                </a:stretch>
              </a:blipFill>
            </p:spPr>
            <p:txBody>
              <a:bodyPr/>
              <a:lstStyle/>
              <a:p>
                <a:r>
                  <a:rPr lang="en-US">
                    <a:noFill/>
                  </a:rPr>
                  <a:t> </a:t>
                </a:r>
              </a:p>
            </p:txBody>
          </p:sp>
        </mc:Fallback>
      </mc:AlternateContent>
    </p:spTree>
    <p:extLst>
      <p:ext uri="{BB962C8B-B14F-4D97-AF65-F5344CB8AC3E}">
        <p14:creationId xmlns:p14="http://schemas.microsoft.com/office/powerpoint/2010/main" val="19434975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7136</TotalTime>
  <Words>460</Words>
  <Application>Microsoft Office PowerPoint</Application>
  <PresentationFormat>عرض على الشاشة (3:4)‏</PresentationFormat>
  <Paragraphs>88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RIPW7</dc:creator>
  <cp:lastModifiedBy>RIPW7</cp:lastModifiedBy>
  <cp:revision>17</cp:revision>
  <dcterms:created xsi:type="dcterms:W3CDTF">2021-03-02T10:42:24Z</dcterms:created>
  <dcterms:modified xsi:type="dcterms:W3CDTF">2021-03-07T09:41:20Z</dcterms:modified>
</cp:coreProperties>
</file>